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4296D621-66A9-41CE-9F33-236E449B94CF}" type="datetimeFigureOut">
              <a:rPr lang="ru-RU" smtClean="0"/>
              <a:pPr/>
              <a:t>06.03.2015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F696751-BC7A-404C-B359-183972596B4E}"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296D621-66A9-41CE-9F33-236E449B94CF}" type="datetimeFigureOut">
              <a:rPr lang="ru-RU" smtClean="0"/>
              <a:pPr/>
              <a:t>06.03.2015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F696751-BC7A-404C-B359-183972596B4E}" type="slidenum">
              <a:rPr lang="ru-RU" smtClean="0"/>
              <a:pPr/>
              <a:t>‹#›</a:t>
            </a:fld>
            <a:endParaRPr lang="ru-RU"/>
          </a:p>
        </p:txBody>
      </p:sp>
    </p:spTree>
  </p:cSld>
  <p:clrMapOvr>
    <a:masterClrMapping/>
  </p:clrMapOvr>
  <p:transition>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296D621-66A9-41CE-9F33-236E449B94CF}" type="datetimeFigureOut">
              <a:rPr lang="ru-RU" smtClean="0"/>
              <a:pPr/>
              <a:t>06.03.2015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F696751-BC7A-404C-B359-183972596B4E}" type="slidenum">
              <a:rPr lang="ru-RU" smtClean="0"/>
              <a:pPr/>
              <a:t>‹#›</a:t>
            </a:fld>
            <a:endParaRPr lang="ru-RU"/>
          </a:p>
        </p:txBody>
      </p:sp>
    </p:spTree>
  </p:cSld>
  <p:clrMapOvr>
    <a:masterClrMapping/>
  </p:clrMapOvr>
  <p:transition>
    <p:pull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296D621-66A9-41CE-9F33-236E449B94CF}" type="datetimeFigureOut">
              <a:rPr lang="ru-RU" smtClean="0"/>
              <a:pPr/>
              <a:t>06.03.2015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F696751-BC7A-404C-B359-183972596B4E}" type="slidenum">
              <a:rPr lang="ru-RU" smtClean="0"/>
              <a:pPr/>
              <a:t>‹#›</a:t>
            </a:fld>
            <a:endParaRPr lang="ru-RU"/>
          </a:p>
        </p:txBody>
      </p:sp>
    </p:spTree>
  </p:cSld>
  <p:clrMapOvr>
    <a:masterClrMapping/>
  </p:clrMapOvr>
  <p:transition>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4296D621-66A9-41CE-9F33-236E449B94CF}" type="datetimeFigureOut">
              <a:rPr lang="ru-RU" smtClean="0"/>
              <a:pPr/>
              <a:t>06.03.2015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F696751-BC7A-404C-B359-183972596B4E}"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296D621-66A9-41CE-9F33-236E449B94CF}" type="datetimeFigureOut">
              <a:rPr lang="ru-RU" smtClean="0"/>
              <a:pPr/>
              <a:t>06.03.2015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F696751-BC7A-404C-B359-183972596B4E}" type="slidenum">
              <a:rPr lang="ru-RU" smtClean="0"/>
              <a:pPr/>
              <a:t>‹#›</a:t>
            </a:fld>
            <a:endParaRPr lang="ru-RU"/>
          </a:p>
        </p:txBody>
      </p:sp>
    </p:spTree>
  </p:cSld>
  <p:clrMapOvr>
    <a:masterClrMapping/>
  </p:clrMapOvr>
  <p:transition>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296D621-66A9-41CE-9F33-236E449B94CF}" type="datetimeFigureOut">
              <a:rPr lang="ru-RU" smtClean="0"/>
              <a:pPr/>
              <a:t>06.03.2015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F696751-BC7A-404C-B359-183972596B4E}" type="slidenum">
              <a:rPr lang="ru-RU" smtClean="0"/>
              <a:pPr/>
              <a:t>‹#›</a:t>
            </a:fld>
            <a:endParaRPr lang="ru-RU"/>
          </a:p>
        </p:txBody>
      </p:sp>
    </p:spTree>
  </p:cSld>
  <p:clrMapOvr>
    <a:masterClrMapping/>
  </p:clrMapOvr>
  <p:transition>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296D621-66A9-41CE-9F33-236E449B94CF}" type="datetimeFigureOut">
              <a:rPr lang="ru-RU" smtClean="0"/>
              <a:pPr/>
              <a:t>06.03.2015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F696751-BC7A-404C-B359-183972596B4E}" type="slidenum">
              <a:rPr lang="ru-RU" smtClean="0"/>
              <a:pPr/>
              <a:t>‹#›</a:t>
            </a:fld>
            <a:endParaRPr lang="ru-RU"/>
          </a:p>
        </p:txBody>
      </p:sp>
    </p:spTree>
  </p:cSld>
  <p:clrMapOvr>
    <a:masterClrMapping/>
  </p:clrMapOvr>
  <p:transition>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4296D621-66A9-41CE-9F33-236E449B94CF}" type="datetimeFigureOut">
              <a:rPr lang="ru-RU" smtClean="0"/>
              <a:pPr/>
              <a:t>06.03.2015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F696751-BC7A-404C-B359-183972596B4E}"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296D621-66A9-41CE-9F33-236E449B94CF}" type="datetimeFigureOut">
              <a:rPr lang="ru-RU" smtClean="0"/>
              <a:pPr/>
              <a:t>06.03.2015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F696751-BC7A-404C-B359-183972596B4E}" type="slidenum">
              <a:rPr lang="ru-RU" smtClean="0"/>
              <a:pPr/>
              <a:t>‹#›</a:t>
            </a:fld>
            <a:endParaRPr lang="ru-RU"/>
          </a:p>
        </p:txBody>
      </p:sp>
    </p:spTree>
  </p:cSld>
  <p:clrMapOvr>
    <a:masterClrMapping/>
  </p:clrMapOvr>
  <p:transition>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4296D621-66A9-41CE-9F33-236E449B94CF}" type="datetimeFigureOut">
              <a:rPr lang="ru-RU" smtClean="0"/>
              <a:pPr/>
              <a:t>06.03.2015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F696751-BC7A-404C-B359-183972596B4E}"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296D621-66A9-41CE-9F33-236E449B94CF}" type="datetimeFigureOut">
              <a:rPr lang="ru-RU" smtClean="0"/>
              <a:pPr/>
              <a:t>06.03.2015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F696751-BC7A-404C-B359-183972596B4E}"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anim calcmode="lin" valueType="num">
                                      <p:cBhvr>
                                        <p:cTn id="16" dur="500" fill="hold"/>
                                        <p:tgtEl>
                                          <p:spTgt spid="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9">
                                            <p:txEl>
                                              <p:pRg st="0" end="0"/>
                                            </p:txEl>
                                          </p:spTgt>
                                        </p:tgtEl>
                                      </p:cBhvr>
                                    </p:animEffect>
                                  </p:childTnLst>
                                </p:cTn>
                              </p:par>
                              <p:par>
                                <p:cTn id="21" presetID="54" presetClass="entr" presetSubtype="0" accel="100000" fill="hold" grpId="0" nodeType="with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p:cTn id="23" dur="500" fill="hold"/>
                                        <p:tgtEl>
                                          <p:spTgt spid="9">
                                            <p:txEl>
                                              <p:pRg st="1" end="1"/>
                                            </p:txEl>
                                          </p:spTgt>
                                        </p:tgtEl>
                                        <p:attrNameLst>
                                          <p:attrName>ppt_w</p:attrName>
                                        </p:attrNameLst>
                                      </p:cBhvr>
                                      <p:tavLst>
                                        <p:tav tm="0">
                                          <p:val>
                                            <p:strVal val="#ppt_w*0.05"/>
                                          </p:val>
                                        </p:tav>
                                        <p:tav tm="100000">
                                          <p:val>
                                            <p:strVal val="#ppt_w"/>
                                          </p:val>
                                        </p:tav>
                                      </p:tavLst>
                                    </p:anim>
                                    <p:anim calcmode="lin" valueType="num">
                                      <p:cBhvr>
                                        <p:cTn id="24" dur="500" fill="hold"/>
                                        <p:tgtEl>
                                          <p:spTgt spid="9">
                                            <p:txEl>
                                              <p:pRg st="1" end="1"/>
                                            </p:txEl>
                                          </p:spTgt>
                                        </p:tgtEl>
                                        <p:attrNameLst>
                                          <p:attrName>ppt_h</p:attrName>
                                        </p:attrNameLst>
                                      </p:cBhvr>
                                      <p:tavLst>
                                        <p:tav tm="0">
                                          <p:val>
                                            <p:strVal val="#ppt_h"/>
                                          </p:val>
                                        </p:tav>
                                        <p:tav tm="100000">
                                          <p:val>
                                            <p:strVal val="#ppt_h"/>
                                          </p:val>
                                        </p:tav>
                                      </p:tavLst>
                                    </p:anim>
                                    <p:anim calcmode="lin" valueType="num">
                                      <p:cBhvr>
                                        <p:cTn id="25" dur="500" fill="hold"/>
                                        <p:tgtEl>
                                          <p:spTgt spid="9">
                                            <p:txEl>
                                              <p:pRg st="1" end="1"/>
                                            </p:txEl>
                                          </p:spTgt>
                                        </p:tgtEl>
                                        <p:attrNameLst>
                                          <p:attrName>ppt_x</p:attrName>
                                        </p:attrNameLst>
                                      </p:cBhvr>
                                      <p:tavLst>
                                        <p:tav tm="0">
                                          <p:val>
                                            <p:strVal val="#ppt_x-.2"/>
                                          </p:val>
                                        </p:tav>
                                        <p:tav tm="100000">
                                          <p:val>
                                            <p:strVal val="#ppt_x"/>
                                          </p:val>
                                        </p:tav>
                                      </p:tavLst>
                                    </p:anim>
                                    <p:anim calcmode="lin" valueType="num">
                                      <p:cBhvr>
                                        <p:cTn id="26" dur="500" fill="hold"/>
                                        <p:tgtEl>
                                          <p:spTgt spid="9">
                                            <p:txEl>
                                              <p:pRg st="1" end="1"/>
                                            </p:txEl>
                                          </p:spTgt>
                                        </p:tgtEl>
                                        <p:attrNameLst>
                                          <p:attrName>ppt_y</p:attrName>
                                        </p:attrNameLst>
                                      </p:cBhvr>
                                      <p:tavLst>
                                        <p:tav tm="0">
                                          <p:val>
                                            <p:strVal val="#ppt_y"/>
                                          </p:val>
                                        </p:tav>
                                        <p:tav tm="100000">
                                          <p:val>
                                            <p:strVal val="#ppt_y"/>
                                          </p:val>
                                        </p:tav>
                                      </p:tavLst>
                                    </p:anim>
                                    <p:animEffect transition="in" filter="fade">
                                      <p:cBhvr>
                                        <p:cTn id="27" dur="500"/>
                                        <p:tgtEl>
                                          <p:spTgt spid="9">
                                            <p:txEl>
                                              <p:pRg st="1" end="1"/>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 calcmode="lin" valueType="num">
                                      <p:cBhvr>
                                        <p:cTn id="30" dur="500" fill="hold"/>
                                        <p:tgtEl>
                                          <p:spTgt spid="9">
                                            <p:txEl>
                                              <p:pRg st="2" end="2"/>
                                            </p:txEl>
                                          </p:spTgt>
                                        </p:tgtEl>
                                        <p:attrNameLst>
                                          <p:attrName>ppt_w</p:attrName>
                                        </p:attrNameLst>
                                      </p:cBhvr>
                                      <p:tavLst>
                                        <p:tav tm="0">
                                          <p:val>
                                            <p:strVal val="#ppt_w*0.05"/>
                                          </p:val>
                                        </p:tav>
                                        <p:tav tm="100000">
                                          <p:val>
                                            <p:strVal val="#ppt_w"/>
                                          </p:val>
                                        </p:tav>
                                      </p:tavLst>
                                    </p:anim>
                                    <p:anim calcmode="lin" valueType="num">
                                      <p:cBhvr>
                                        <p:cTn id="31" dur="500" fill="hold"/>
                                        <p:tgtEl>
                                          <p:spTgt spid="9">
                                            <p:txEl>
                                              <p:pRg st="2" end="2"/>
                                            </p:txEl>
                                          </p:spTgt>
                                        </p:tgtEl>
                                        <p:attrNameLst>
                                          <p:attrName>ppt_h</p:attrName>
                                        </p:attrNameLst>
                                      </p:cBhvr>
                                      <p:tavLst>
                                        <p:tav tm="0">
                                          <p:val>
                                            <p:strVal val="#ppt_h"/>
                                          </p:val>
                                        </p:tav>
                                        <p:tav tm="100000">
                                          <p:val>
                                            <p:strVal val="#ppt_h"/>
                                          </p:val>
                                        </p:tav>
                                      </p:tavLst>
                                    </p:anim>
                                    <p:anim calcmode="lin" valueType="num">
                                      <p:cBhvr>
                                        <p:cTn id="32" dur="500" fill="hold"/>
                                        <p:tgtEl>
                                          <p:spTgt spid="9">
                                            <p:txEl>
                                              <p:pRg st="2" end="2"/>
                                            </p:txEl>
                                          </p:spTgt>
                                        </p:tgtEl>
                                        <p:attrNameLst>
                                          <p:attrName>ppt_x</p:attrName>
                                        </p:attrNameLst>
                                      </p:cBhvr>
                                      <p:tavLst>
                                        <p:tav tm="0">
                                          <p:val>
                                            <p:strVal val="#ppt_x-.2"/>
                                          </p:val>
                                        </p:tav>
                                        <p:tav tm="100000">
                                          <p:val>
                                            <p:strVal val="#ppt_x"/>
                                          </p:val>
                                        </p:tav>
                                      </p:tavLst>
                                    </p:anim>
                                    <p:anim calcmode="lin" valueType="num">
                                      <p:cBhvr>
                                        <p:cTn id="33" dur="500" fill="hold"/>
                                        <p:tgtEl>
                                          <p:spTgt spid="9">
                                            <p:txEl>
                                              <p:pRg st="2" end="2"/>
                                            </p:txEl>
                                          </p:spTgt>
                                        </p:tgtEl>
                                        <p:attrNameLst>
                                          <p:attrName>ppt_y</p:attrName>
                                        </p:attrNameLst>
                                      </p:cBhvr>
                                      <p:tavLst>
                                        <p:tav tm="0">
                                          <p:val>
                                            <p:strVal val="#ppt_y"/>
                                          </p:val>
                                        </p:tav>
                                        <p:tav tm="100000">
                                          <p:val>
                                            <p:strVal val="#ppt_y"/>
                                          </p:val>
                                        </p:tav>
                                      </p:tavLst>
                                    </p:anim>
                                    <p:animEffect transition="in" filter="fade">
                                      <p:cBhvr>
                                        <p:cTn id="34" dur="500"/>
                                        <p:tgtEl>
                                          <p:spTgt spid="9">
                                            <p:txEl>
                                              <p:pRg st="2" end="2"/>
                                            </p:txEl>
                                          </p:spTgt>
                                        </p:tgtEl>
                                      </p:cBhvr>
                                    </p:animEffect>
                                  </p:childTnLst>
                                </p:cTn>
                              </p:par>
                              <p:par>
                                <p:cTn id="35" presetID="54" presetClass="entr" presetSubtype="0" accel="100000" fill="hold" grpId="0" nodeType="with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anim calcmode="lin" valueType="num">
                                      <p:cBhvr>
                                        <p:cTn id="37" dur="500" fill="hold"/>
                                        <p:tgtEl>
                                          <p:spTgt spid="9">
                                            <p:txEl>
                                              <p:pRg st="3" end="3"/>
                                            </p:txEl>
                                          </p:spTgt>
                                        </p:tgtEl>
                                        <p:attrNameLst>
                                          <p:attrName>ppt_w</p:attrName>
                                        </p:attrNameLst>
                                      </p:cBhvr>
                                      <p:tavLst>
                                        <p:tav tm="0">
                                          <p:val>
                                            <p:strVal val="#ppt_w*0.05"/>
                                          </p:val>
                                        </p:tav>
                                        <p:tav tm="100000">
                                          <p:val>
                                            <p:strVal val="#ppt_w"/>
                                          </p:val>
                                        </p:tav>
                                      </p:tavLst>
                                    </p:anim>
                                    <p:anim calcmode="lin" valueType="num">
                                      <p:cBhvr>
                                        <p:cTn id="38" dur="500" fill="hold"/>
                                        <p:tgtEl>
                                          <p:spTgt spid="9">
                                            <p:txEl>
                                              <p:pRg st="3" end="3"/>
                                            </p:txEl>
                                          </p:spTgt>
                                        </p:tgtEl>
                                        <p:attrNameLst>
                                          <p:attrName>ppt_h</p:attrName>
                                        </p:attrNameLst>
                                      </p:cBhvr>
                                      <p:tavLst>
                                        <p:tav tm="0">
                                          <p:val>
                                            <p:strVal val="#ppt_h"/>
                                          </p:val>
                                        </p:tav>
                                        <p:tav tm="100000">
                                          <p:val>
                                            <p:strVal val="#ppt_h"/>
                                          </p:val>
                                        </p:tav>
                                      </p:tavLst>
                                    </p:anim>
                                    <p:anim calcmode="lin" valueType="num">
                                      <p:cBhvr>
                                        <p:cTn id="39" dur="500" fill="hold"/>
                                        <p:tgtEl>
                                          <p:spTgt spid="9">
                                            <p:txEl>
                                              <p:pRg st="3" end="3"/>
                                            </p:txEl>
                                          </p:spTgt>
                                        </p:tgtEl>
                                        <p:attrNameLst>
                                          <p:attrName>ppt_x</p:attrName>
                                        </p:attrNameLst>
                                      </p:cBhvr>
                                      <p:tavLst>
                                        <p:tav tm="0">
                                          <p:val>
                                            <p:strVal val="#ppt_x-.2"/>
                                          </p:val>
                                        </p:tav>
                                        <p:tav tm="100000">
                                          <p:val>
                                            <p:strVal val="#ppt_x"/>
                                          </p:val>
                                        </p:tav>
                                      </p:tavLst>
                                    </p:anim>
                                    <p:anim calcmode="lin" valueType="num">
                                      <p:cBhvr>
                                        <p:cTn id="40" dur="500" fill="hold"/>
                                        <p:tgtEl>
                                          <p:spTgt spid="9">
                                            <p:txEl>
                                              <p:pRg st="3" end="3"/>
                                            </p:txEl>
                                          </p:spTgt>
                                        </p:tgtEl>
                                        <p:attrNameLst>
                                          <p:attrName>ppt_y</p:attrName>
                                        </p:attrNameLst>
                                      </p:cBhvr>
                                      <p:tavLst>
                                        <p:tav tm="0">
                                          <p:val>
                                            <p:strVal val="#ppt_y"/>
                                          </p:val>
                                        </p:tav>
                                        <p:tav tm="100000">
                                          <p:val>
                                            <p:strVal val="#ppt_y"/>
                                          </p:val>
                                        </p:tav>
                                      </p:tavLst>
                                    </p:anim>
                                    <p:animEffect transition="in" filter="fade">
                                      <p:cBhvr>
                                        <p:cTn id="41" dur="500"/>
                                        <p:tgtEl>
                                          <p:spTgt spid="9">
                                            <p:txEl>
                                              <p:pRg st="3" end="3"/>
                                            </p:txEl>
                                          </p:spTgt>
                                        </p:tgtEl>
                                      </p:cBhvr>
                                    </p:animEffect>
                                  </p:childTnLst>
                                </p:cTn>
                              </p:par>
                              <p:par>
                                <p:cTn id="42" presetID="54" presetClass="entr" presetSubtype="0" accel="100000" fill="hold" grpId="0" nodeType="withEffect">
                                  <p:stCondLst>
                                    <p:cond delay="0"/>
                                  </p:stCondLst>
                                  <p:childTnLst>
                                    <p:set>
                                      <p:cBhvr>
                                        <p:cTn id="43" dur="1" fill="hold">
                                          <p:stCondLst>
                                            <p:cond delay="0"/>
                                          </p:stCondLst>
                                        </p:cTn>
                                        <p:tgtEl>
                                          <p:spTgt spid="9">
                                            <p:txEl>
                                              <p:pRg st="4" end="4"/>
                                            </p:txEl>
                                          </p:spTgt>
                                        </p:tgtEl>
                                        <p:attrNameLst>
                                          <p:attrName>style.visibility</p:attrName>
                                        </p:attrNameLst>
                                      </p:cBhvr>
                                      <p:to>
                                        <p:strVal val="visible"/>
                                      </p:to>
                                    </p:set>
                                    <p:anim calcmode="lin" valueType="num">
                                      <p:cBhvr>
                                        <p:cTn id="44" dur="500" fill="hold"/>
                                        <p:tgtEl>
                                          <p:spTgt spid="9">
                                            <p:txEl>
                                              <p:pRg st="4" end="4"/>
                                            </p:txEl>
                                          </p:spTgt>
                                        </p:tgtEl>
                                        <p:attrNameLst>
                                          <p:attrName>ppt_w</p:attrName>
                                        </p:attrNameLst>
                                      </p:cBhvr>
                                      <p:tavLst>
                                        <p:tav tm="0">
                                          <p:val>
                                            <p:strVal val="#ppt_w*0.05"/>
                                          </p:val>
                                        </p:tav>
                                        <p:tav tm="100000">
                                          <p:val>
                                            <p:strVal val="#ppt_w"/>
                                          </p:val>
                                        </p:tav>
                                      </p:tavLst>
                                    </p:anim>
                                    <p:anim calcmode="lin" valueType="num">
                                      <p:cBhvr>
                                        <p:cTn id="45" dur="500" fill="hold"/>
                                        <p:tgtEl>
                                          <p:spTgt spid="9">
                                            <p:txEl>
                                              <p:pRg st="4" end="4"/>
                                            </p:txEl>
                                          </p:spTgt>
                                        </p:tgtEl>
                                        <p:attrNameLst>
                                          <p:attrName>ppt_h</p:attrName>
                                        </p:attrNameLst>
                                      </p:cBhvr>
                                      <p:tavLst>
                                        <p:tav tm="0">
                                          <p:val>
                                            <p:strVal val="#ppt_h"/>
                                          </p:val>
                                        </p:tav>
                                        <p:tav tm="100000">
                                          <p:val>
                                            <p:strVal val="#ppt_h"/>
                                          </p:val>
                                        </p:tav>
                                      </p:tavLst>
                                    </p:anim>
                                    <p:anim calcmode="lin" valueType="num">
                                      <p:cBhvr>
                                        <p:cTn id="46" dur="500" fill="hold"/>
                                        <p:tgtEl>
                                          <p:spTgt spid="9">
                                            <p:txEl>
                                              <p:pRg st="4" end="4"/>
                                            </p:txEl>
                                          </p:spTgt>
                                        </p:tgtEl>
                                        <p:attrNameLst>
                                          <p:attrName>ppt_x</p:attrName>
                                        </p:attrNameLst>
                                      </p:cBhvr>
                                      <p:tavLst>
                                        <p:tav tm="0">
                                          <p:val>
                                            <p:strVal val="#ppt_x-.2"/>
                                          </p:val>
                                        </p:tav>
                                        <p:tav tm="100000">
                                          <p:val>
                                            <p:strVal val="#ppt_x"/>
                                          </p:val>
                                        </p:tav>
                                      </p:tavLst>
                                    </p:anim>
                                    <p:anim calcmode="lin" valueType="num">
                                      <p:cBhvr>
                                        <p:cTn id="47" dur="500" fill="hold"/>
                                        <p:tgtEl>
                                          <p:spTgt spid="9">
                                            <p:txEl>
                                              <p:pRg st="4" end="4"/>
                                            </p:txEl>
                                          </p:spTgt>
                                        </p:tgtEl>
                                        <p:attrNameLst>
                                          <p:attrName>ppt_y</p:attrName>
                                        </p:attrNameLst>
                                      </p:cBhvr>
                                      <p:tavLst>
                                        <p:tav tm="0">
                                          <p:val>
                                            <p:strVal val="#ppt_y"/>
                                          </p:val>
                                        </p:tav>
                                        <p:tav tm="100000">
                                          <p:val>
                                            <p:strVal val="#ppt_y"/>
                                          </p:val>
                                        </p:tav>
                                      </p:tavLst>
                                    </p:anim>
                                    <p:animEffect transition="in" filter="fade">
                                      <p:cBhvr>
                                        <p:cTn id="48" dur="500"/>
                                        <p:tgtEl>
                                          <p:spTgt spid="9">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xit" presetSubtype="0" fill="hold" grpId="1" nodeType="clickEffect">
                                  <p:stCondLst>
                                    <p:cond delay="0"/>
                                  </p:stCondLst>
                                  <p:childTnLst>
                                    <p:anim calcmode="lin" valueType="num">
                                      <p:cBhvr>
                                        <p:cTn id="52" dur="2000" fill="hold"/>
                                        <p:tgtEl>
                                          <p:spTgt spid="5"/>
                                        </p:tgtEl>
                                        <p:attrNameLst>
                                          <p:attrName>style.rotation</p:attrName>
                                        </p:attrNameLst>
                                      </p:cBhvr>
                                      <p:tavLst>
                                        <p:tav tm="0">
                                          <p:val>
                                            <p:fltVal val="0"/>
                                          </p:val>
                                        </p:tav>
                                        <p:tav tm="100000">
                                          <p:val>
                                            <p:fltVal val="-90"/>
                                          </p:val>
                                        </p:tav>
                                      </p:tavLst>
                                    </p:anim>
                                    <p:anim calcmode="lin" valueType="num">
                                      <p:cBhvr>
                                        <p:cTn id="53" dur="2000" fill="hold"/>
                                        <p:tgtEl>
                                          <p:spTgt spid="5"/>
                                        </p:tgtEl>
                                        <p:attrNameLst>
                                          <p:attrName>ppt_w</p:attrName>
                                        </p:attrNameLst>
                                      </p:cBhvr>
                                      <p:tavLst>
                                        <p:tav tm="0">
                                          <p:val>
                                            <p:strVal val="ppt_w"/>
                                          </p:val>
                                        </p:tav>
                                        <p:tav tm="50000">
                                          <p:val>
                                            <p:strVal val="ppt_w-.5"/>
                                          </p:val>
                                        </p:tav>
                                        <p:tav tm="100000">
                                          <p:val>
                                            <p:strVal val="ppt_w-.5"/>
                                          </p:val>
                                        </p:tav>
                                      </p:tavLst>
                                    </p:anim>
                                    <p:anim calcmode="lin" valueType="num">
                                      <p:cBhvr>
                                        <p:cTn id="54" dur="2000" fill="hold"/>
                                        <p:tgtEl>
                                          <p:spTgt spid="5"/>
                                        </p:tgtEl>
                                        <p:attrNameLst>
                                          <p:attrName>ppt_h</p:attrName>
                                        </p:attrNameLst>
                                      </p:cBhvr>
                                      <p:tavLst>
                                        <p:tav tm="0">
                                          <p:val>
                                            <p:strVal val="ppt_h"/>
                                          </p:val>
                                        </p:tav>
                                        <p:tav tm="100000">
                                          <p:val>
                                            <p:strVal val="ppt_h"/>
                                          </p:val>
                                        </p:tav>
                                      </p:tavLst>
                                    </p:anim>
                                    <p:anim calcmode="lin" valueType="num">
                                      <p:cBhvr>
                                        <p:cTn id="55" dur="2000" fill="hold"/>
                                        <p:tgtEl>
                                          <p:spTgt spid="5"/>
                                        </p:tgtEl>
                                        <p:attrNameLst>
                                          <p:attrName>ppt_x</p:attrName>
                                        </p:attrNameLst>
                                      </p:cBhvr>
                                      <p:tavLst>
                                        <p:tav tm="0">
                                          <p:val>
                                            <p:strVal val="ppt_x"/>
                                          </p:val>
                                        </p:tav>
                                        <p:tav tm="100000">
                                          <p:val>
                                            <p:strVal val="ppt_x+.4"/>
                                          </p:val>
                                        </p:tav>
                                      </p:tavLst>
                                    </p:anim>
                                    <p:anim calcmode="lin" valueType="num">
                                      <p:cBhvr>
                                        <p:cTn id="56" dur="2000" fill="hold"/>
                                        <p:tgtEl>
                                          <p:spTgt spid="5"/>
                                        </p:tgtEl>
                                        <p:attrNameLst>
                                          <p:attrName>ppt_y</p:attrName>
                                        </p:attrNameLst>
                                      </p:cBhvr>
                                      <p:tavLst>
                                        <p:tav tm="0">
                                          <p:val>
                                            <p:strVal val="ppt_y"/>
                                          </p:val>
                                        </p:tav>
                                        <p:tav tm="50000">
                                          <p:val>
                                            <p:strVal val="ppt_y+.1"/>
                                          </p:val>
                                        </p:tav>
                                        <p:tav tm="100000">
                                          <p:val>
                                            <p:strVal val="ppt_y-.2"/>
                                          </p:val>
                                        </p:tav>
                                      </p:tavLst>
                                    </p:anim>
                                    <p:set>
                                      <p:cBhvr>
                                        <p:cTn id="57" dur="1" fill="hold">
                                          <p:stCondLst>
                                            <p:cond delay="1998"/>
                                          </p:stCondLst>
                                        </p:cTn>
                                        <p:tgtEl>
                                          <p:spTgt spid="5"/>
                                        </p:tgtEl>
                                        <p:attrNameLst>
                                          <p:attrName>style.visibility</p:attrName>
                                        </p:attrNameLst>
                                      </p:cBhvr>
                                      <p:to>
                                        <p:strVal val="hidden"/>
                                      </p:to>
                                    </p:set>
                                  </p:childTnLst>
                                </p:cTn>
                              </p:par>
                              <p:par>
                                <p:cTn id="58" presetID="22" presetClass="exit" presetSubtype="8" fill="hold" grpId="1" nodeType="withEffect">
                                  <p:stCondLst>
                                    <p:cond delay="0"/>
                                  </p:stCondLst>
                                  <p:childTnLst>
                                    <p:animEffect transition="out" filter="wipe(left)">
                                      <p:cBhvr>
                                        <p:cTn id="59" dur="500"/>
                                        <p:tgtEl>
                                          <p:spTgt spid="9">
                                            <p:txEl>
                                              <p:pRg st="0" end="0"/>
                                            </p:txEl>
                                          </p:spTgt>
                                        </p:tgtEl>
                                      </p:cBhvr>
                                    </p:animEffect>
                                    <p:set>
                                      <p:cBhvr>
                                        <p:cTn id="60" dur="1" fill="hold">
                                          <p:stCondLst>
                                            <p:cond delay="499"/>
                                          </p:stCondLst>
                                        </p:cTn>
                                        <p:tgtEl>
                                          <p:spTgt spid="9">
                                            <p:txEl>
                                              <p:pRg st="0" end="0"/>
                                            </p:txEl>
                                          </p:spTgt>
                                        </p:tgtEl>
                                        <p:attrNameLst>
                                          <p:attrName>style.visibility</p:attrName>
                                        </p:attrNameLst>
                                      </p:cBhvr>
                                      <p:to>
                                        <p:strVal val="hidden"/>
                                      </p:to>
                                    </p:set>
                                  </p:childTnLst>
                                </p:cTn>
                              </p:par>
                              <p:par>
                                <p:cTn id="61" presetID="22" presetClass="exit" presetSubtype="8" fill="hold" grpId="1" nodeType="withEffect">
                                  <p:stCondLst>
                                    <p:cond delay="0"/>
                                  </p:stCondLst>
                                  <p:childTnLst>
                                    <p:animEffect transition="out" filter="wipe(left)">
                                      <p:cBhvr>
                                        <p:cTn id="62" dur="500"/>
                                        <p:tgtEl>
                                          <p:spTgt spid="9">
                                            <p:txEl>
                                              <p:pRg st="1" end="1"/>
                                            </p:txEl>
                                          </p:spTgt>
                                        </p:tgtEl>
                                      </p:cBhvr>
                                    </p:animEffect>
                                    <p:set>
                                      <p:cBhvr>
                                        <p:cTn id="63" dur="1" fill="hold">
                                          <p:stCondLst>
                                            <p:cond delay="499"/>
                                          </p:stCondLst>
                                        </p:cTn>
                                        <p:tgtEl>
                                          <p:spTgt spid="9">
                                            <p:txEl>
                                              <p:pRg st="1" end="1"/>
                                            </p:txEl>
                                          </p:spTgt>
                                        </p:tgtEl>
                                        <p:attrNameLst>
                                          <p:attrName>style.visibility</p:attrName>
                                        </p:attrNameLst>
                                      </p:cBhvr>
                                      <p:to>
                                        <p:strVal val="hidden"/>
                                      </p:to>
                                    </p:set>
                                  </p:childTnLst>
                                </p:cTn>
                              </p:par>
                              <p:par>
                                <p:cTn id="64" presetID="22" presetClass="exit" presetSubtype="8" fill="hold" grpId="1" nodeType="withEffect">
                                  <p:stCondLst>
                                    <p:cond delay="0"/>
                                  </p:stCondLst>
                                  <p:childTnLst>
                                    <p:animEffect transition="out" filter="wipe(left)">
                                      <p:cBhvr>
                                        <p:cTn id="65" dur="500"/>
                                        <p:tgtEl>
                                          <p:spTgt spid="9">
                                            <p:txEl>
                                              <p:pRg st="2" end="2"/>
                                            </p:txEl>
                                          </p:spTgt>
                                        </p:tgtEl>
                                      </p:cBhvr>
                                    </p:animEffect>
                                    <p:set>
                                      <p:cBhvr>
                                        <p:cTn id="66" dur="1" fill="hold">
                                          <p:stCondLst>
                                            <p:cond delay="499"/>
                                          </p:stCondLst>
                                        </p:cTn>
                                        <p:tgtEl>
                                          <p:spTgt spid="9">
                                            <p:txEl>
                                              <p:pRg st="2" end="2"/>
                                            </p:txEl>
                                          </p:spTgt>
                                        </p:tgtEl>
                                        <p:attrNameLst>
                                          <p:attrName>style.visibility</p:attrName>
                                        </p:attrNameLst>
                                      </p:cBhvr>
                                      <p:to>
                                        <p:strVal val="hidden"/>
                                      </p:to>
                                    </p:set>
                                  </p:childTnLst>
                                </p:cTn>
                              </p:par>
                              <p:par>
                                <p:cTn id="67" presetID="22" presetClass="exit" presetSubtype="8" fill="hold" grpId="1" nodeType="withEffect">
                                  <p:stCondLst>
                                    <p:cond delay="0"/>
                                  </p:stCondLst>
                                  <p:childTnLst>
                                    <p:animEffect transition="out" filter="wipe(left)">
                                      <p:cBhvr>
                                        <p:cTn id="68" dur="500"/>
                                        <p:tgtEl>
                                          <p:spTgt spid="9">
                                            <p:txEl>
                                              <p:pRg st="3" end="3"/>
                                            </p:txEl>
                                          </p:spTgt>
                                        </p:tgtEl>
                                      </p:cBhvr>
                                    </p:animEffect>
                                    <p:set>
                                      <p:cBhvr>
                                        <p:cTn id="69" dur="1" fill="hold">
                                          <p:stCondLst>
                                            <p:cond delay="499"/>
                                          </p:stCondLst>
                                        </p:cTn>
                                        <p:tgtEl>
                                          <p:spTgt spid="9">
                                            <p:txEl>
                                              <p:pRg st="3" end="3"/>
                                            </p:txEl>
                                          </p:spTgt>
                                        </p:tgtEl>
                                        <p:attrNameLst>
                                          <p:attrName>style.visibility</p:attrName>
                                        </p:attrNameLst>
                                      </p:cBhvr>
                                      <p:to>
                                        <p:strVal val="hidden"/>
                                      </p:to>
                                    </p:set>
                                  </p:childTnLst>
                                </p:cTn>
                              </p:par>
                              <p:par>
                                <p:cTn id="70" presetID="22" presetClass="exit" presetSubtype="8" fill="hold" grpId="1" nodeType="withEffect">
                                  <p:stCondLst>
                                    <p:cond delay="0"/>
                                  </p:stCondLst>
                                  <p:childTnLst>
                                    <p:animEffect transition="out" filter="wipe(left)">
                                      <p:cBhvr>
                                        <p:cTn id="71" dur="500"/>
                                        <p:tgtEl>
                                          <p:spTgt spid="9">
                                            <p:txEl>
                                              <p:pRg st="4" end="4"/>
                                            </p:txEl>
                                          </p:spTgt>
                                        </p:tgtEl>
                                      </p:cBhvr>
                                    </p:animEffect>
                                    <p:set>
                                      <p:cBhvr>
                                        <p:cTn id="72" dur="1" fill="hold">
                                          <p:stCondLst>
                                            <p:cond delay="499"/>
                                          </p:stCondLst>
                                        </p:cTn>
                                        <p:tgtEl>
                                          <p:spTgt spid="9">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9" grpId="0" build="p"/>
      <p:bldP spid="9" grpId="1" build="allAtOnce"/>
    </p:bld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533400"/>
            <a:ext cx="6924604" cy="2868168"/>
          </a:xfrm>
        </p:spPr>
        <p:txBody>
          <a:bodyPr/>
          <a:lstStyle/>
          <a:p>
            <a:r>
              <a:rPr lang="ru-RU" sz="4000" dirty="0" smtClean="0">
                <a:latin typeface="Comic Sans MS" pitchFamily="66" charset="0"/>
              </a:rPr>
              <a:t>Способы формирования </a:t>
            </a:r>
            <a:r>
              <a:rPr lang="ru-RU" sz="4000" dirty="0" err="1" smtClean="0">
                <a:latin typeface="Comic Sans MS" pitchFamily="66" charset="0"/>
              </a:rPr>
              <a:t>метапредметных</a:t>
            </a:r>
            <a:r>
              <a:rPr lang="ru-RU" sz="4000" dirty="0" smtClean="0">
                <a:latin typeface="Comic Sans MS" pitchFamily="66" charset="0"/>
              </a:rPr>
              <a:t> </a:t>
            </a:r>
            <a:r>
              <a:rPr lang="ru-RU" sz="4000" dirty="0" smtClean="0">
                <a:latin typeface="Arial" charset="0"/>
              </a:rPr>
              <a:t>результатов учащихся</a:t>
            </a:r>
            <a:endParaRPr lang="ru-RU" dirty="0"/>
          </a:p>
        </p:txBody>
      </p:sp>
      <p:sp>
        <p:nvSpPr>
          <p:cNvPr id="3" name="Подзаголовок 2"/>
          <p:cNvSpPr>
            <a:spLocks noGrp="1"/>
          </p:cNvSpPr>
          <p:nvPr>
            <p:ph type="subTitle" idx="1"/>
          </p:nvPr>
        </p:nvSpPr>
        <p:spPr>
          <a:xfrm>
            <a:off x="1475656" y="4221088"/>
            <a:ext cx="7406640" cy="1752600"/>
          </a:xfrm>
        </p:spPr>
        <p:txBody>
          <a:bodyPr/>
          <a:lstStyle/>
          <a:p>
            <a:r>
              <a:rPr lang="ru-RU" dirty="0" smtClean="0"/>
              <a:t>Карасева Ольга Юрьевна</a:t>
            </a:r>
          </a:p>
          <a:p>
            <a:r>
              <a:rPr lang="ru-RU" dirty="0" smtClean="0"/>
              <a:t>учитель информатики и ИКТ</a:t>
            </a:r>
          </a:p>
          <a:p>
            <a:r>
              <a:rPr lang="ru-RU" dirty="0" err="1" smtClean="0"/>
              <a:t>МКОУ</a:t>
            </a:r>
            <a:r>
              <a:rPr lang="ru-RU" dirty="0" smtClean="0"/>
              <a:t> «Покровская </a:t>
            </a:r>
            <a:r>
              <a:rPr lang="ru-RU" dirty="0" err="1" smtClean="0"/>
              <a:t>СОШ</a:t>
            </a:r>
            <a:r>
              <a:rPr lang="ru-RU" dirty="0" smtClean="0"/>
              <a:t>»</a:t>
            </a:r>
            <a:endParaRPr lang="ru-RU" dirty="0"/>
          </a:p>
        </p:txBody>
      </p:sp>
    </p:spTree>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57290" y="428604"/>
            <a:ext cx="7498080" cy="4800600"/>
          </a:xfrm>
        </p:spPr>
        <p:txBody>
          <a:bodyPr>
            <a:normAutofit lnSpcReduction="10000"/>
          </a:bodyPr>
          <a:lstStyle/>
          <a:p>
            <a:pPr>
              <a:buNone/>
            </a:pPr>
            <a:r>
              <a:rPr lang="ru-RU" dirty="0" smtClean="0"/>
              <a:t>Обучение информатике – это искусство, направленное </a:t>
            </a:r>
            <a:r>
              <a:rPr lang="ru-RU" i="1" dirty="0" smtClean="0"/>
              <a:t>не на весь класс одновременно</a:t>
            </a:r>
            <a:r>
              <a:rPr lang="ru-RU" dirty="0" smtClean="0"/>
              <a:t>, </a:t>
            </a:r>
            <a:r>
              <a:rPr lang="ru-RU" b="1" u="sng" dirty="0" smtClean="0"/>
              <a:t>а на каждого ученика в отдельности. </a:t>
            </a:r>
            <a:endParaRPr lang="ru-RU" b="1" u="sng" dirty="0" smtClean="0"/>
          </a:p>
          <a:p>
            <a:pPr>
              <a:buNone/>
            </a:pPr>
            <a:endParaRPr lang="ru-RU" b="1" u="sng" dirty="0" smtClean="0"/>
          </a:p>
          <a:p>
            <a:pPr>
              <a:buNone/>
            </a:pPr>
            <a:r>
              <a:rPr lang="ru-RU" dirty="0" smtClean="0"/>
              <a:t>Ни один навык не формируется без устойчивого интереса. Познавательный интерес является одним из значимых факторов активизации учебной деятельности.</a:t>
            </a:r>
            <a:endParaRPr lang="ru-RU" dirty="0"/>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1. Обращение к жизненному опыту ребенка.</a:t>
            </a:r>
            <a:r>
              <a:rPr lang="ru-RU" dirty="0" smtClean="0"/>
              <a:t> </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smtClean="0"/>
              <a:t>Например, </a:t>
            </a:r>
            <a:r>
              <a:rPr lang="ru-RU" b="1" dirty="0" smtClean="0">
                <a:solidFill>
                  <a:srgbClr val="C00000"/>
                </a:solidFill>
              </a:rPr>
              <a:t>изучая тему «Классификация. Основание классификации» </a:t>
            </a:r>
            <a:r>
              <a:rPr lang="ru-RU" dirty="0" smtClean="0"/>
              <a:t>в качестве примера можно использовать деление обучающихся в школе по классам. Детям нетрудно понять, как распределяются все обучающиеся по классам в школе; что берется за основание такого распределения объектов.</a:t>
            </a:r>
          </a:p>
          <a:p>
            <a:pPr>
              <a:buNone/>
            </a:pPr>
            <a:r>
              <a:rPr lang="ru-RU" b="1" dirty="0" smtClean="0">
                <a:solidFill>
                  <a:srgbClr val="C00000"/>
                </a:solidFill>
              </a:rPr>
              <a:t>При изучении темы «База данных. СУБД» </a:t>
            </a:r>
            <a:r>
              <a:rPr lang="ru-RU" dirty="0" smtClean="0"/>
              <a:t>можно в качестве практической работы взять создание телефонной книги. Детям это знакомо – у всех есть мобильные телефоны.</a:t>
            </a:r>
            <a:endParaRPr lang="ru-RU" dirty="0"/>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0" y="188640"/>
            <a:ext cx="7498080" cy="1143000"/>
          </a:xfrm>
        </p:spPr>
        <p:txBody>
          <a:bodyPr>
            <a:normAutofit fontScale="90000"/>
          </a:bodyPr>
          <a:lstStyle/>
          <a:p>
            <a:r>
              <a:rPr lang="ru-RU" b="1" dirty="0" smtClean="0"/>
              <a:t/>
            </a:r>
            <a:br>
              <a:rPr lang="ru-RU" b="1" dirty="0" smtClean="0"/>
            </a:br>
            <a:r>
              <a:rPr lang="ru-RU" b="1" dirty="0" smtClean="0"/>
              <a:t>2. Использование занимательного материала</a:t>
            </a:r>
            <a:r>
              <a:rPr lang="ru-RU" dirty="0" smtClean="0"/>
              <a:t> </a:t>
            </a:r>
            <a:br>
              <a:rPr lang="ru-RU" dirty="0" smtClean="0"/>
            </a:br>
            <a:endParaRPr lang="ru-RU" dirty="0"/>
          </a:p>
        </p:txBody>
      </p:sp>
      <p:sp>
        <p:nvSpPr>
          <p:cNvPr id="3" name="Содержимое 2"/>
          <p:cNvSpPr>
            <a:spLocks noGrp="1"/>
          </p:cNvSpPr>
          <p:nvPr>
            <p:ph idx="1"/>
          </p:nvPr>
        </p:nvSpPr>
        <p:spPr/>
        <p:txBody>
          <a:bodyPr/>
          <a:lstStyle/>
          <a:p>
            <a:pPr algn="just"/>
            <a:r>
              <a:rPr lang="ru-RU" dirty="0" smtClean="0"/>
              <a:t>П</a:t>
            </a:r>
            <a:r>
              <a:rPr lang="ru-RU" dirty="0" smtClean="0"/>
              <a:t>ри </a:t>
            </a:r>
            <a:r>
              <a:rPr lang="ru-RU" dirty="0" smtClean="0"/>
              <a:t>изучении темы </a:t>
            </a:r>
            <a:r>
              <a:rPr lang="ru-RU" b="1" dirty="0" smtClean="0">
                <a:solidFill>
                  <a:srgbClr val="C00000"/>
                </a:solidFill>
              </a:rPr>
              <a:t>«Кодирование информации» </a:t>
            </a:r>
            <a:r>
              <a:rPr lang="ru-RU" dirty="0" smtClean="0"/>
              <a:t>знакомим детей с шифрованием и с различными шифрами. Для домашней или самостоятельной работы детям можно дать задание: придумать самим свой шифр.</a:t>
            </a:r>
            <a:endParaRPr lang="ru-RU" dirty="0"/>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500042"/>
            <a:ext cx="7498080" cy="4800600"/>
          </a:xfrm>
        </p:spPr>
        <p:txBody>
          <a:bodyPr/>
          <a:lstStyle/>
          <a:p>
            <a:pPr algn="just">
              <a:buNone/>
            </a:pPr>
            <a:r>
              <a:rPr lang="ru-RU" dirty="0" smtClean="0"/>
              <a:t>В дальнейшем можно предложить проектно-исследовательскую работу под общим названием «Криптография – наука о тайнописи». Темы для проектов могут быть разные: например, «История появления криптографии», «Ребус – тоже криптография?» и др.</a:t>
            </a:r>
            <a:endParaRPr lang="ru-RU" dirty="0"/>
          </a:p>
        </p:txBody>
      </p:sp>
    </p:spTree>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игра «Узнай пословицу»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lvl="0"/>
            <a:r>
              <a:rPr lang="ru-RU" dirty="0" smtClean="0"/>
              <a:t>1. Скажи мне, какой у тебя компьютер, и я скажу тебе, кто ты (Скажи мне, кто твой друг и я скажу тебе, кто ты) </a:t>
            </a:r>
          </a:p>
          <a:p>
            <a:pPr lvl="0"/>
            <a:r>
              <a:rPr lang="ru-RU" dirty="0" smtClean="0"/>
              <a:t>2. Компьютер памятью не испортишь (Кашу маслом не испортишь) </a:t>
            </a:r>
          </a:p>
          <a:p>
            <a:pPr lvl="0"/>
            <a:r>
              <a:rPr lang="ru-RU" dirty="0" smtClean="0"/>
              <a:t>3. Не </a:t>
            </a:r>
            <a:r>
              <a:rPr lang="ru-RU" dirty="0" err="1" smtClean="0"/>
              <a:t>Windowsом</a:t>
            </a:r>
            <a:r>
              <a:rPr lang="ru-RU" dirty="0" smtClean="0"/>
              <a:t> единым жив компьютер (Не хлебом единым жив человек) </a:t>
            </a:r>
          </a:p>
          <a:p>
            <a:pPr lvl="0"/>
            <a:r>
              <a:rPr lang="ru-RU" dirty="0" smtClean="0"/>
              <a:t>4. Бит байт бережет (Копейка рубль бережет) </a:t>
            </a:r>
          </a:p>
          <a:p>
            <a:pPr lvl="0"/>
            <a:r>
              <a:rPr lang="ru-RU" dirty="0" smtClean="0"/>
              <a:t>5. Вирусов бояться – в Интернет не ходить (Волков бояться – в лес не ходить) </a:t>
            </a:r>
          </a:p>
          <a:p>
            <a:endParaRPr lang="ru-RU" dirty="0"/>
          </a:p>
        </p:txBody>
      </p:sp>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3. Проектно-исследовательская деятельность.</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Данный вид учебной деятельности позволяет развивать у учеников логическое мышление, формирует </a:t>
            </a:r>
            <a:r>
              <a:rPr lang="ru-RU" dirty="0" err="1" smtClean="0"/>
              <a:t>общеучебные</a:t>
            </a:r>
            <a:r>
              <a:rPr lang="ru-RU" dirty="0" smtClean="0"/>
              <a:t> умения и навыки. В процессе демонстрации своих проектов обучающиеся приобретают опыт публичных выступлений, который, безусловно, пригодится им в дальнейшем. Вовлечение обучающегося в творческую работу, развивает у него умение самостоятельно собирать информационно - иллюстративный материал, проявить свое творчество, а самое главное – у него появляется удовлетворение от результатов своего труда и чувство уверенности в своих силах и способностях.</a:t>
            </a:r>
            <a:endParaRPr lang="ru-RU" dirty="0"/>
          </a:p>
        </p:txBody>
      </p:sp>
    </p:spTree>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3. Проектно-исследовательская деятельность.</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5 класс, </a:t>
            </a:r>
            <a:r>
              <a:rPr lang="ru-RU" dirty="0" err="1" smtClean="0"/>
              <a:t>ОБЖ</a:t>
            </a:r>
            <a:r>
              <a:rPr lang="ru-RU" dirty="0" smtClean="0"/>
              <a:t>: тема «Вода - основа жизни». Обучающимся дается мини-проект-исследование «Сколько воды потребляет ваша семья?». Временной промежуток для исследования берется небольшой 7-10 дней. Еще пример</a:t>
            </a:r>
            <a:r>
              <a:rPr lang="ru-RU" dirty="0" smtClean="0">
                <a:solidFill>
                  <a:srgbClr val="C00000"/>
                </a:solidFill>
              </a:rPr>
              <a:t>: на уроках географии изучая климат,</a:t>
            </a:r>
            <a:r>
              <a:rPr lang="ru-RU" dirty="0" smtClean="0"/>
              <a:t> обучающиеся с помощью наблюдений, составляют таблицу, а полученные знания по теме «Табличный процессор Excel» помогают обучающимся создавать диаграммы, и наглядно увидеть изменения погоды. </a:t>
            </a:r>
          </a:p>
          <a:p>
            <a:endParaRPr lang="ru-RU" dirty="0"/>
          </a:p>
        </p:txBody>
      </p:sp>
    </p:spTree>
  </p:cSld>
  <p:clrMapOvr>
    <a:masterClrMapping/>
  </p:clrMapOvr>
  <p:transition>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smtClean="0"/>
              <a:t>Важным мотивом для обучающихся среднего звена при изучении таких тем, как </a:t>
            </a:r>
            <a:r>
              <a:rPr lang="ru-RU" dirty="0" smtClean="0">
                <a:solidFill>
                  <a:srgbClr val="C00000"/>
                </a:solidFill>
              </a:rPr>
              <a:t>«Компьютерная графика и анимация», «Создание презентаций», </a:t>
            </a:r>
            <a:r>
              <a:rPr lang="ru-RU" dirty="0" smtClean="0"/>
              <a:t>является выполнение проектов по созданию демонстрационных материалов к урокам по другим предметам, а также в начальной школе. Лучшие проекты становятся дидактическим материалом с сохранением авторства. </a:t>
            </a:r>
            <a:endParaRPr lang="ru-RU" dirty="0"/>
          </a:p>
        </p:txBody>
      </p:sp>
    </p:spTree>
  </p:cSld>
  <p:clrMapOvr>
    <a:masterClrMapping/>
  </p:clrMapOvr>
  <p:transition>
    <p:pull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4. Творческие задания</a:t>
            </a:r>
            <a:r>
              <a:rPr lang="ru-RU" dirty="0" smtClean="0"/>
              <a:t> </a:t>
            </a:r>
            <a:endParaRPr lang="ru-RU" dirty="0"/>
          </a:p>
        </p:txBody>
      </p:sp>
      <p:sp>
        <p:nvSpPr>
          <p:cNvPr id="3" name="Содержимое 2"/>
          <p:cNvSpPr>
            <a:spLocks noGrp="1"/>
          </p:cNvSpPr>
          <p:nvPr>
            <p:ph idx="1"/>
          </p:nvPr>
        </p:nvSpPr>
        <p:spPr/>
        <p:txBody>
          <a:bodyPr/>
          <a:lstStyle/>
          <a:p>
            <a:r>
              <a:rPr lang="ru-RU" dirty="0" smtClean="0"/>
              <a:t>Творческое задание – это задание, которое даётся обучающимся на часть или раздел учебного предмета, которое ученики до этого никогда не выполняли, и не могут выполнить пока не усвоят существенное в данном разделе учебной программы. </a:t>
            </a:r>
            <a:endParaRPr lang="ru-RU" dirty="0"/>
          </a:p>
        </p:txBody>
      </p:sp>
    </p:spTree>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Творческое задание призвано реализовать следующие цели: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lvl="0"/>
            <a:r>
              <a:rPr lang="ru-RU" dirty="0" smtClean="0"/>
              <a:t>1) создать нечто целое, что «удержит» весь объём учебного материала, соответствующего данной части или данному разделу учебного предмета; </a:t>
            </a:r>
          </a:p>
          <a:p>
            <a:pPr lvl="0"/>
            <a:r>
              <a:rPr lang="ru-RU" dirty="0" smtClean="0"/>
              <a:t>2) усилить осознанность освоения учебного материала обучающимися, придать материалу практическую значимость; </a:t>
            </a:r>
          </a:p>
          <a:p>
            <a:pPr lvl="0"/>
            <a:r>
              <a:rPr lang="ru-RU" dirty="0" smtClean="0"/>
              <a:t>3) мотивировать обучающихся на изучение того или иного раздела или части учебного предмета. </a:t>
            </a:r>
          </a:p>
          <a:p>
            <a:endParaRPr lang="ru-RU" dirty="0"/>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ru-RU" dirty="0" smtClean="0"/>
              <a:t>Одной из приоритетных задач образования во все времена была задача «научить учиться»: вооружить детей обобщёнными способами учебной деятельности, что обеспечивало бы успешный процесс обучения в средней школе.</a:t>
            </a:r>
            <a:endParaRPr lang="ru-RU" dirty="0"/>
          </a:p>
        </p:txBody>
      </p:sp>
    </p:spTree>
  </p:cSld>
  <p:clrMapOvr>
    <a:masterClrMapping/>
  </p:clrMapOvr>
  <p:transition>
    <p:pull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solidFill>
                  <a:srgbClr val="FF0000"/>
                </a:solidFill>
              </a:rPr>
              <a:t>Творческое задание «удерживает» познавательную и учебную задачи. </a:t>
            </a:r>
            <a:br>
              <a:rPr lang="ru-RU" sz="3600" dirty="0" smtClean="0">
                <a:solidFill>
                  <a:srgbClr val="FF0000"/>
                </a:solidFill>
              </a:rPr>
            </a:br>
            <a:endParaRPr lang="ru-RU" sz="3600" dirty="0">
              <a:solidFill>
                <a:srgbClr val="FF0000"/>
              </a:solidFill>
            </a:endParaRPr>
          </a:p>
        </p:txBody>
      </p:sp>
      <p:sp>
        <p:nvSpPr>
          <p:cNvPr id="3" name="Содержимое 2"/>
          <p:cNvSpPr>
            <a:spLocks noGrp="1"/>
          </p:cNvSpPr>
          <p:nvPr>
            <p:ph idx="1"/>
          </p:nvPr>
        </p:nvSpPr>
        <p:spPr/>
        <p:txBody>
          <a:bodyPr>
            <a:normAutofit fontScale="92500" lnSpcReduction="10000"/>
          </a:bodyPr>
          <a:lstStyle/>
          <a:p>
            <a:r>
              <a:rPr lang="ru-RU" dirty="0" smtClean="0"/>
              <a:t>Познавательная задача направлена на освоение обучающимися конкретных предметных знаний и умений, которые приобретаются в результате анализа (исследования) предметного материала. </a:t>
            </a:r>
          </a:p>
          <a:p>
            <a:r>
              <a:rPr lang="ru-RU" dirty="0" smtClean="0"/>
              <a:t>Учебная задача подразумевает разработку способов исследования и оформления результатов исследования предметного материала – построение теоретических понятий в виде моделей и схем. </a:t>
            </a:r>
            <a:endParaRPr lang="ru-RU" dirty="0"/>
          </a:p>
        </p:txBody>
      </p:sp>
    </p:spTree>
  </p:cSld>
  <p:clrMapOvr>
    <a:masterClrMapping/>
  </p:clrMapOvr>
  <p:transition>
    <p:pull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ru-RU" dirty="0" smtClean="0"/>
              <a:t>Выполнение творческого задания всегда требует от школьников целеустремлённости, организованности и творчества. </a:t>
            </a:r>
          </a:p>
          <a:p>
            <a:r>
              <a:rPr lang="ru-RU" dirty="0" smtClean="0"/>
              <a:t>Планирование раздела – основное назначение состоит в развитии мыслительных и </a:t>
            </a:r>
            <a:r>
              <a:rPr lang="ru-RU" dirty="0" err="1" smtClean="0"/>
              <a:t>мыслькоммуникативных</a:t>
            </a:r>
            <a:r>
              <a:rPr lang="ru-RU" dirty="0" smtClean="0"/>
              <a:t> способностей обучающихся. </a:t>
            </a:r>
          </a:p>
          <a:p>
            <a:r>
              <a:rPr lang="ru-RU" dirty="0" smtClean="0"/>
              <a:t>Это достигается тем, что обучающиеся совместно с учителем строят проект своей учебной деятельности на время изучения раздела (строят способ выполнения </a:t>
            </a:r>
            <a:r>
              <a:rPr lang="ru-RU" dirty="0" err="1" smtClean="0"/>
              <a:t>ТЗ</a:t>
            </a:r>
            <a:r>
              <a:rPr lang="ru-RU" dirty="0" smtClean="0"/>
              <a:t>). </a:t>
            </a:r>
            <a:endParaRPr lang="ru-RU" dirty="0"/>
          </a:p>
        </p:txBody>
      </p:sp>
    </p:spTree>
  </p:cSld>
  <p:clrMapOvr>
    <a:masterClrMapping/>
  </p:clrMapOvr>
  <p:transition>
    <p:pull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435608" y="692696"/>
            <a:ext cx="7498080" cy="5555704"/>
          </a:xfrm>
        </p:spPr>
        <p:txBody>
          <a:bodyPr>
            <a:normAutofit fontScale="77500" lnSpcReduction="20000"/>
          </a:bodyPr>
          <a:lstStyle/>
          <a:p>
            <a:pPr lvl="0"/>
            <a:r>
              <a:rPr lang="ru-RU" dirty="0" smtClean="0"/>
              <a:t>Прояснение смысла </a:t>
            </a:r>
            <a:r>
              <a:rPr lang="ru-RU" dirty="0" err="1" smtClean="0"/>
              <a:t>ТЗ</a:t>
            </a:r>
            <a:r>
              <a:rPr lang="ru-RU" dirty="0" smtClean="0"/>
              <a:t> для того, чтобы поставить перед собой познавательную задачу и дать ответ на вопрос, зачем они будут изучать данный раздел учебного предмета «Информатика» </a:t>
            </a:r>
          </a:p>
          <a:p>
            <a:pPr lvl="0"/>
            <a:r>
              <a:rPr lang="ru-RU" dirty="0" smtClean="0"/>
              <a:t>Выявление основного затруднения у обучающихся, которое не позволит им выполнить </a:t>
            </a:r>
            <a:r>
              <a:rPr lang="ru-RU" dirty="0" err="1" smtClean="0"/>
              <a:t>ТЗ</a:t>
            </a:r>
            <a:r>
              <a:rPr lang="ru-RU" dirty="0" smtClean="0"/>
              <a:t> (выделяют новые, необходимые для выполнения </a:t>
            </a:r>
            <a:r>
              <a:rPr lang="ru-RU" dirty="0" err="1" smtClean="0"/>
              <a:t>ТЗ</a:t>
            </a:r>
            <a:r>
              <a:rPr lang="ru-RU" dirty="0" smtClean="0"/>
              <a:t>: понятия, знания и умения, учебные пособия (средство достижения целей)) </a:t>
            </a:r>
          </a:p>
          <a:p>
            <a:pPr lvl="0"/>
            <a:r>
              <a:rPr lang="ru-RU" dirty="0" smtClean="0"/>
              <a:t>Детализация знаний и умений. (Перевод возникших затруднений в проблему и постановка учебной задачи) </a:t>
            </a:r>
          </a:p>
          <a:p>
            <a:pPr lvl="0"/>
            <a:r>
              <a:rPr lang="ru-RU" dirty="0" smtClean="0"/>
              <a:t>Выделение этапов выполнения </a:t>
            </a:r>
            <a:r>
              <a:rPr lang="ru-RU" dirty="0" err="1" smtClean="0"/>
              <a:t>ТЗ</a:t>
            </a:r>
            <a:r>
              <a:rPr lang="ru-RU" dirty="0" smtClean="0"/>
              <a:t> (календарный план работы на раздел) (этапы, действия, консультации, самостоятельная работа, сроки выполнения каждого этапа, точки контроля, образовательные результаты) </a:t>
            </a:r>
          </a:p>
          <a:p>
            <a:endParaRPr lang="ru-RU" dirty="0"/>
          </a:p>
        </p:txBody>
      </p:sp>
    </p:spTree>
  </p:cSld>
  <p:clrMapOvr>
    <a:masterClrMapping/>
  </p:clrMapOvr>
  <p:transition>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Примеры </a:t>
            </a:r>
            <a:r>
              <a:rPr lang="ru-RU" dirty="0" err="1" smtClean="0"/>
              <a:t>ТЗ</a:t>
            </a:r>
            <a:r>
              <a:rPr lang="ru-RU" dirty="0" smtClean="0"/>
              <a:t>: 2- 4 классы</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 Раздел «Кодирование и декодирование информации» (10 часов). </a:t>
            </a:r>
          </a:p>
          <a:p>
            <a:r>
              <a:rPr lang="ru-RU" dirty="0" err="1" smtClean="0"/>
              <a:t>ТЗ</a:t>
            </a:r>
            <a:r>
              <a:rPr lang="ru-RU" dirty="0" smtClean="0"/>
              <a:t>: </a:t>
            </a:r>
            <a:r>
              <a:rPr lang="ru-RU" b="1" u="sng" dirty="0" smtClean="0">
                <a:solidFill>
                  <a:srgbClr val="FF0000"/>
                </a:solidFill>
              </a:rPr>
              <a:t>Разработать собственную кодовую таблицу. </a:t>
            </a:r>
          </a:p>
          <a:p>
            <a:r>
              <a:rPr lang="ru-RU" dirty="0" smtClean="0"/>
              <a:t>Конечный продукт – кодовая таблица. Выполняя творческое задание обучающийся развивает такие </a:t>
            </a:r>
            <a:r>
              <a:rPr lang="ru-RU" dirty="0" err="1" smtClean="0"/>
              <a:t>метапредметные</a:t>
            </a:r>
            <a:r>
              <a:rPr lang="ru-RU" dirty="0" smtClean="0"/>
              <a:t> умения как </a:t>
            </a:r>
            <a:r>
              <a:rPr lang="ru-RU" b="1" i="1" u="sng" dirty="0" smtClean="0">
                <a:solidFill>
                  <a:srgbClr val="FF0000"/>
                </a:solidFill>
              </a:rPr>
              <a:t>использование знаково-символических средств представления информации для решения практических задач; умение работать с разными видами информации: текстом, рисунком, числом, знаком.</a:t>
            </a:r>
            <a:r>
              <a:rPr lang="ru-RU" dirty="0" smtClean="0"/>
              <a:t> </a:t>
            </a:r>
          </a:p>
          <a:p>
            <a:r>
              <a:rPr lang="ru-RU" dirty="0" smtClean="0"/>
              <a:t>После представления своего конечного продукта, ребятам предлагается представить себя в роли шпионов и разведчиков и применить свои кодовые таблицы для шифрования важных сообщений. </a:t>
            </a:r>
          </a:p>
          <a:p>
            <a:endParaRPr lang="ru-RU" dirty="0"/>
          </a:p>
        </p:txBody>
      </p:sp>
    </p:spTree>
  </p:cSld>
  <p:clrMapOvr>
    <a:masterClrMapping/>
  </p:clrMapOvr>
  <p:transition>
    <p:pull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Примеры </a:t>
            </a:r>
            <a:r>
              <a:rPr lang="ru-RU" dirty="0" err="1" smtClean="0"/>
              <a:t>ТЗ</a:t>
            </a:r>
            <a:r>
              <a:rPr lang="ru-RU" dirty="0" smtClean="0"/>
              <a:t>: 5- 9 классы</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Раздел: </a:t>
            </a:r>
            <a:r>
              <a:rPr lang="ru-RU" b="1" dirty="0" smtClean="0"/>
              <a:t>«Текст как форма представления информации» (10 часов). </a:t>
            </a:r>
          </a:p>
          <a:p>
            <a:r>
              <a:rPr lang="ru-RU" dirty="0" err="1" smtClean="0"/>
              <a:t>ТЗ</a:t>
            </a:r>
            <a:r>
              <a:rPr lang="ru-RU" dirty="0" smtClean="0"/>
              <a:t>: </a:t>
            </a:r>
            <a:r>
              <a:rPr lang="ru-RU" b="1" u="sng" dirty="0" smtClean="0">
                <a:solidFill>
                  <a:srgbClr val="FF0000"/>
                </a:solidFill>
              </a:rPr>
              <a:t>Написать реферат по учебному предмету и оформить в соответствии с нормами ГОСТ.</a:t>
            </a:r>
            <a:r>
              <a:rPr lang="ru-RU" dirty="0" smtClean="0"/>
              <a:t> </a:t>
            </a:r>
          </a:p>
          <a:p>
            <a:r>
              <a:rPr lang="ru-RU" dirty="0" smtClean="0"/>
              <a:t>Конечный продукт: Реферат по учебному предмету в </a:t>
            </a:r>
            <a:r>
              <a:rPr lang="ru-RU" dirty="0" err="1" smtClean="0"/>
              <a:t>MS</a:t>
            </a:r>
            <a:r>
              <a:rPr lang="ru-RU" dirty="0" smtClean="0"/>
              <a:t> Word. </a:t>
            </a:r>
          </a:p>
          <a:p>
            <a:r>
              <a:rPr lang="ru-RU" dirty="0" smtClean="0"/>
              <a:t>Выполняя такое творческое задание обучающийся </a:t>
            </a:r>
            <a:r>
              <a:rPr lang="ru-RU" b="1" u="sng" dirty="0" smtClean="0">
                <a:solidFill>
                  <a:srgbClr val="FF0000"/>
                </a:solidFill>
              </a:rPr>
              <a:t>совершенствует приобретённые навыки работы с информацией и пополняет их, он работает с текстами, преобразует и интерпретирует содержащуюся в них информацию, формулирует собственное мнение и позицию, аргументирует её, осуществляет расширенный поиск информации с использованием ресурсов электронных библиотек и Интернета.</a:t>
            </a:r>
            <a:r>
              <a:rPr lang="ru-RU" dirty="0" smtClean="0"/>
              <a:t> Фиксирует результаты в текстовом редакторе в соответствии с установленными требованиями к оформлению реферата. </a:t>
            </a:r>
          </a:p>
          <a:p>
            <a:endParaRPr lang="ru-RU" dirty="0"/>
          </a:p>
        </p:txBody>
      </p:sp>
    </p:spTree>
  </p:cSld>
  <p:clrMapOvr>
    <a:masterClrMapping/>
  </p:clrMapOvr>
  <p:transition>
    <p:pull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10000"/>
          </a:bodyPr>
          <a:lstStyle/>
          <a:p>
            <a:r>
              <a:rPr lang="ru-RU" dirty="0" smtClean="0"/>
              <a:t>Раздел </a:t>
            </a:r>
            <a:r>
              <a:rPr lang="ru-RU" b="1" dirty="0" smtClean="0">
                <a:solidFill>
                  <a:srgbClr val="FF0000"/>
                </a:solidFill>
              </a:rPr>
              <a:t>«База данных как информационная система» </a:t>
            </a:r>
            <a:r>
              <a:rPr lang="ru-RU" dirty="0" smtClean="0"/>
              <a:t>(10 часов). </a:t>
            </a:r>
          </a:p>
          <a:p>
            <a:r>
              <a:rPr lang="ru-RU" dirty="0" err="1" smtClean="0"/>
              <a:t>ТЗ</a:t>
            </a:r>
            <a:r>
              <a:rPr lang="ru-RU" dirty="0" smtClean="0"/>
              <a:t>: </a:t>
            </a:r>
            <a:r>
              <a:rPr lang="ru-RU" b="1" i="1" u="sng" dirty="0" smtClean="0">
                <a:solidFill>
                  <a:srgbClr val="FF0000"/>
                </a:solidFill>
              </a:rPr>
              <a:t>Разработать и создать базу данных («Политическая карта мира», «Школьная библиотека», «Видеотека» и т.д.). </a:t>
            </a:r>
          </a:p>
          <a:p>
            <a:r>
              <a:rPr lang="ru-RU" dirty="0" smtClean="0"/>
              <a:t>Конечный продукт: База данных в </a:t>
            </a:r>
            <a:r>
              <a:rPr lang="ru-RU" dirty="0" err="1" smtClean="0"/>
              <a:t>MS</a:t>
            </a:r>
            <a:r>
              <a:rPr lang="ru-RU" dirty="0" smtClean="0"/>
              <a:t> </a:t>
            </a:r>
            <a:r>
              <a:rPr lang="ru-RU" dirty="0" err="1" smtClean="0"/>
              <a:t>Access</a:t>
            </a:r>
            <a:r>
              <a:rPr lang="ru-RU" dirty="0" smtClean="0"/>
              <a:t>. Выполняя такое творческое задание ученики строят схемы информационного взаимодействия в системах; выявляют </a:t>
            </a:r>
            <a:r>
              <a:rPr lang="ru-RU" dirty="0" err="1" smtClean="0"/>
              <a:t>системообразующие</a:t>
            </a:r>
            <a:r>
              <a:rPr lang="ru-RU" dirty="0" smtClean="0"/>
              <a:t> и </a:t>
            </a:r>
            <a:r>
              <a:rPr lang="ru-RU" dirty="0" err="1" smtClean="0"/>
              <a:t>системоразрушающие</a:t>
            </a:r>
            <a:r>
              <a:rPr lang="ru-RU" dirty="0" smtClean="0"/>
              <a:t> факторы; создают </a:t>
            </a:r>
            <a:r>
              <a:rPr lang="ru-RU" dirty="0" err="1" smtClean="0"/>
              <a:t>взаимосвязные</a:t>
            </a:r>
            <a:r>
              <a:rPr lang="ru-RU" dirty="0" smtClean="0"/>
              <a:t> базы данных. </a:t>
            </a:r>
          </a:p>
          <a:p>
            <a:endParaRPr lang="ru-RU" dirty="0"/>
          </a:p>
        </p:txBody>
      </p:sp>
    </p:spTree>
  </p:cSld>
  <p:clrMapOvr>
    <a:masterClrMapping/>
  </p:clrMapOvr>
  <p:transition>
    <p:pull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t>Раздел </a:t>
            </a:r>
            <a:r>
              <a:rPr lang="ru-RU" b="1" dirty="0" smtClean="0">
                <a:solidFill>
                  <a:srgbClr val="FF0000"/>
                </a:solidFill>
              </a:rPr>
              <a:t>«Интернет как информационная система» (10 часов). </a:t>
            </a:r>
          </a:p>
          <a:p>
            <a:r>
              <a:rPr lang="ru-RU" dirty="0" err="1" smtClean="0"/>
              <a:t>ТЗ</a:t>
            </a:r>
            <a:r>
              <a:rPr lang="ru-RU" dirty="0" smtClean="0"/>
              <a:t>: </a:t>
            </a:r>
            <a:r>
              <a:rPr lang="ru-RU" b="1" i="1" u="sng" dirty="0" smtClean="0">
                <a:solidFill>
                  <a:srgbClr val="FF0000"/>
                </a:solidFill>
              </a:rPr>
              <a:t>Разработать Web-сайт «Мини-учебник по любой теме учебного предмета».</a:t>
            </a:r>
            <a:r>
              <a:rPr lang="ru-RU" dirty="0" smtClean="0"/>
              <a:t> </a:t>
            </a:r>
          </a:p>
          <a:p>
            <a:r>
              <a:rPr lang="ru-RU" dirty="0" smtClean="0"/>
              <a:t>Конечный продукт: Web-сайт (локальная версия) на языке </a:t>
            </a:r>
            <a:r>
              <a:rPr lang="ru-RU" dirty="0" err="1" smtClean="0"/>
              <a:t>HTML</a:t>
            </a:r>
            <a:r>
              <a:rPr lang="ru-RU" dirty="0" smtClean="0"/>
              <a:t> или Web-сайт с использованием конструктора сайтов, опубликованные в сети Интернет. </a:t>
            </a:r>
          </a:p>
          <a:p>
            <a:r>
              <a:rPr lang="ru-RU" dirty="0" smtClean="0"/>
              <a:t>В ходе работы над собственным проектом обучающиеся </a:t>
            </a:r>
            <a:r>
              <a:rPr lang="ru-RU" b="1" u="sng" dirty="0" smtClean="0">
                <a:solidFill>
                  <a:srgbClr val="FF0000"/>
                </a:solidFill>
              </a:rPr>
              <a:t>анализируют особенности коммуникативной деятельности в виртуальном пространстве, работают с почтовыми программами; учатся соблюдать нормы этикета, российских и международных законов при передаче информации по телекоммуникационным каналам; приобретают умение выбирать источники информации для решения поставленной задачи. </a:t>
            </a:r>
          </a:p>
          <a:p>
            <a:endParaRPr lang="ru-RU" dirty="0"/>
          </a:p>
        </p:txBody>
      </p:sp>
    </p:spTree>
  </p:cSld>
  <p:clrMapOvr>
    <a:masterClrMapping/>
  </p:clrMapOvr>
  <p:transition>
    <p:pull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r>
              <a:rPr lang="ru-RU" dirty="0" smtClean="0"/>
              <a:t>В концепции структуры и содержания среднего общего образования </a:t>
            </a:r>
            <a:r>
              <a:rPr lang="ru-RU" b="1" dirty="0" smtClean="0">
                <a:solidFill>
                  <a:srgbClr val="FF0000"/>
                </a:solidFill>
              </a:rPr>
              <a:t>информатика </a:t>
            </a:r>
            <a:r>
              <a:rPr lang="ru-RU" dirty="0" smtClean="0"/>
              <a:t>играет важнейшую роль в формировании современного научного мировоззрения школьников и их подготовке к жизни в условиях современного информационного общества.</a:t>
            </a:r>
          </a:p>
          <a:p>
            <a:r>
              <a:rPr lang="ru-RU" dirty="0" smtClean="0"/>
              <a:t> Курс информатики призван быть </a:t>
            </a:r>
            <a:r>
              <a:rPr lang="ru-RU" dirty="0" err="1" smtClean="0"/>
              <a:t>системообразующим</a:t>
            </a:r>
            <a:r>
              <a:rPr lang="ru-RU" dirty="0" smtClean="0"/>
              <a:t>, он должен обобщить знания, направленные на формирование информационной картины мира, полученной на уроках по многим дисциплинам, так как </a:t>
            </a:r>
            <a:r>
              <a:rPr lang="ru-RU" dirty="0" err="1" smtClean="0"/>
              <a:t>метапредметные</a:t>
            </a:r>
            <a:r>
              <a:rPr lang="ru-RU" dirty="0" smtClean="0"/>
              <a:t> связи – важнейший принцип обучения в школе. </a:t>
            </a:r>
          </a:p>
          <a:p>
            <a:endParaRPr lang="ru-RU" dirty="0"/>
          </a:p>
        </p:txBody>
      </p:sp>
    </p:spTree>
  </p:cSld>
  <p:clrMapOvr>
    <a:masterClrMapping/>
  </p:clrMapOvr>
  <p:transition>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2214554"/>
            <a:ext cx="7498080" cy="3571900"/>
          </a:xfrm>
        </p:spPr>
        <p:txBody>
          <a:bodyPr>
            <a:normAutofit lnSpcReduction="10000"/>
          </a:bodyPr>
          <a:lstStyle/>
          <a:p>
            <a:pPr marL="0" lvl="0" indent="0" algn="just">
              <a:buSzPct val="76000"/>
              <a:buNone/>
              <a:defRPr/>
            </a:pPr>
            <a:r>
              <a:rPr lang="ru-RU" b="1" dirty="0" smtClean="0"/>
              <a:t>Д</a:t>
            </a:r>
            <a:r>
              <a:rPr lang="ru-RU" b="1" dirty="0" smtClean="0"/>
              <a:t>еятельность</a:t>
            </a:r>
            <a:r>
              <a:rPr lang="ru-RU" b="1" dirty="0" smtClean="0"/>
              <a:t>, не относящаяся к конкретному учебному предмету, а, напротив, обеспечивающая процесс обучения в рамках любого учебного предмета. </a:t>
            </a:r>
          </a:p>
          <a:p>
            <a:pPr marL="0" lvl="0" indent="0" algn="just">
              <a:buSzPct val="76000"/>
              <a:buNone/>
              <a:defRPr/>
            </a:pPr>
            <a:r>
              <a:rPr lang="ru-RU" b="1" dirty="0" err="1" smtClean="0"/>
              <a:t>Метапредметный</a:t>
            </a:r>
            <a:r>
              <a:rPr lang="ru-RU" b="1" dirty="0" smtClean="0"/>
              <a:t> подход - увеличение эффективности работы детей</a:t>
            </a:r>
            <a:r>
              <a:rPr lang="ru-RU" b="1" dirty="0" smtClean="0">
                <a:solidFill>
                  <a:schemeClr val="tx2"/>
                </a:solidFill>
              </a:rPr>
              <a:t>.</a:t>
            </a:r>
          </a:p>
        </p:txBody>
      </p:sp>
      <p:sp>
        <p:nvSpPr>
          <p:cNvPr id="4" name="Заголовок 3"/>
          <p:cNvSpPr>
            <a:spLocks noGrp="1"/>
          </p:cNvSpPr>
          <p:nvPr>
            <p:ph type="title"/>
          </p:nvPr>
        </p:nvSpPr>
        <p:spPr/>
        <p:txBody>
          <a:bodyPr>
            <a:normAutofit fontScale="90000"/>
          </a:bodyPr>
          <a:lstStyle/>
          <a:p>
            <a:pPr lvl="0" algn="ctr">
              <a:defRPr/>
            </a:pPr>
            <a:r>
              <a:rPr lang="ru-RU" sz="4400" b="1" dirty="0" err="1" smtClean="0">
                <a:solidFill>
                  <a:srgbClr val="FF0000"/>
                </a:solidFill>
                <a:effectLst/>
              </a:rPr>
              <a:t>Метапредметное</a:t>
            </a:r>
            <a:r>
              <a:rPr lang="ru-RU" sz="4400" b="1" dirty="0" smtClean="0">
                <a:solidFill>
                  <a:srgbClr val="FF0000"/>
                </a:solidFill>
                <a:effectLst/>
              </a:rPr>
              <a:t> </a:t>
            </a:r>
            <a:r>
              <a:rPr lang="ru-RU" sz="4400" b="1" dirty="0" smtClean="0">
                <a:solidFill>
                  <a:srgbClr val="FF0000"/>
                </a:solidFill>
                <a:effectLst/>
              </a:rPr>
              <a:t>содержание и </a:t>
            </a:r>
            <a:r>
              <a:rPr lang="ru-RU" sz="4400" b="1" dirty="0" err="1" smtClean="0">
                <a:solidFill>
                  <a:srgbClr val="FF0000"/>
                </a:solidFill>
                <a:effectLst/>
              </a:rPr>
              <a:t>метапредметный</a:t>
            </a:r>
            <a:r>
              <a:rPr lang="ru-RU" sz="4400" b="1" dirty="0" smtClean="0">
                <a:solidFill>
                  <a:srgbClr val="FF0000"/>
                </a:solidFill>
                <a:effectLst/>
              </a:rPr>
              <a:t> подход</a:t>
            </a:r>
            <a:endParaRPr lang="ru-RU" sz="4400" b="1" dirty="0">
              <a:solidFill>
                <a:srgbClr val="FF0000"/>
              </a:solidFill>
              <a:effectLst/>
            </a:endParaRPr>
          </a:p>
        </p:txBody>
      </p:sp>
    </p:spTree>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692696"/>
            <a:ext cx="7498080" cy="5555704"/>
          </a:xfrm>
        </p:spPr>
        <p:txBody>
          <a:bodyPr>
            <a:normAutofit fontScale="92500" lnSpcReduction="10000"/>
          </a:bodyPr>
          <a:lstStyle/>
          <a:p>
            <a:pPr algn="just"/>
            <a:r>
              <a:rPr lang="ru-RU" dirty="0" err="1" smtClean="0"/>
              <a:t>Метапредметный</a:t>
            </a:r>
            <a:r>
              <a:rPr lang="ru-RU" dirty="0" smtClean="0"/>
              <a:t> подход обеспечивает переход от существующей практики дробления знаний на предметы к целостному образному восприятию мира, к </a:t>
            </a:r>
            <a:r>
              <a:rPr lang="ru-RU" dirty="0" err="1" smtClean="0"/>
              <a:t>метадеятельности</a:t>
            </a:r>
            <a:r>
              <a:rPr lang="ru-RU" dirty="0" smtClean="0"/>
              <a:t>.</a:t>
            </a:r>
          </a:p>
          <a:p>
            <a:pPr algn="just"/>
            <a:r>
              <a:rPr lang="ru-RU" dirty="0" smtClean="0"/>
              <a:t> </a:t>
            </a:r>
            <a:r>
              <a:rPr lang="ru-RU" dirty="0" err="1" smtClean="0"/>
              <a:t>Метапредметность</a:t>
            </a:r>
            <a:r>
              <a:rPr lang="ru-RU" dirty="0" smtClean="0"/>
              <a:t> как принцип интеграции содержания образования, как способ формирования теоретического мышления и универсальных способов деятельности обеспечивает формирование целостной картины мира в сознании ребёнка.</a:t>
            </a:r>
            <a:endParaRPr lang="ru-RU" dirty="0"/>
          </a:p>
        </p:txBody>
      </p:sp>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404664"/>
            <a:ext cx="7498080" cy="5843736"/>
          </a:xfrm>
        </p:spPr>
        <p:txBody>
          <a:bodyPr>
            <a:normAutofit lnSpcReduction="10000"/>
          </a:bodyPr>
          <a:lstStyle/>
          <a:p>
            <a:endParaRPr lang="ru-RU" dirty="0" smtClean="0"/>
          </a:p>
          <a:p>
            <a:pPr algn="just"/>
            <a:r>
              <a:rPr lang="ru-RU" dirty="0" smtClean="0"/>
              <a:t>Проблема заключается в том, что успешное обучение невозможно без сформированности у ребёнка предметных и </a:t>
            </a:r>
            <a:r>
              <a:rPr lang="ru-RU" dirty="0" err="1" smtClean="0"/>
              <a:t>метапредметных</a:t>
            </a:r>
            <a:r>
              <a:rPr lang="ru-RU" dirty="0" smtClean="0"/>
              <a:t> компетенций, которые необходимы ему для дальнейшей учебной деятельности. </a:t>
            </a:r>
          </a:p>
          <a:p>
            <a:pPr algn="just"/>
            <a:r>
              <a:rPr lang="ru-RU" dirty="0" smtClean="0"/>
              <a:t>Следовательно, задача учителя заключается в формировании предметных и </a:t>
            </a:r>
            <a:r>
              <a:rPr lang="ru-RU" dirty="0" err="1" smtClean="0"/>
              <a:t>метапредметных</a:t>
            </a:r>
            <a:r>
              <a:rPr lang="ru-RU" dirty="0" smtClean="0"/>
              <a:t> умений у обучающихся. </a:t>
            </a:r>
          </a:p>
          <a:p>
            <a:endParaRPr lang="ru-RU"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85852" y="1071546"/>
            <a:ext cx="7498080" cy="4800600"/>
          </a:xfrm>
        </p:spPr>
        <p:txBody>
          <a:bodyPr>
            <a:normAutofit fontScale="85000" lnSpcReduction="10000"/>
          </a:bodyPr>
          <a:lstStyle/>
          <a:p>
            <a:pPr algn="just">
              <a:buNone/>
            </a:pPr>
            <a:r>
              <a:rPr lang="ru-RU" dirty="0" smtClean="0"/>
              <a:t>Для выполнения данной задачи педагог должен использовать </a:t>
            </a:r>
            <a:r>
              <a:rPr lang="ru-RU" b="1" dirty="0" smtClean="0">
                <a:solidFill>
                  <a:schemeClr val="accent6">
                    <a:lumMod val="50000"/>
                  </a:schemeClr>
                </a:solidFill>
              </a:rPr>
              <a:t>более эффективные способы и методы работы</a:t>
            </a:r>
            <a:r>
              <a:rPr lang="ru-RU" dirty="0" smtClean="0"/>
              <a:t>, которые помогут не только наглядно и доступно на уроке всё объяснить, рассказать, показать</a:t>
            </a:r>
            <a:r>
              <a:rPr lang="ru-RU" dirty="0" smtClean="0"/>
              <a:t>,  </a:t>
            </a:r>
            <a:r>
              <a:rPr lang="ru-RU" dirty="0" smtClean="0"/>
              <a:t>но и включить самого обучающегося в учебную деятельность, организовать процесс самостоятельного овладения новыми знаниями, применения полученных знаний в решении познавательных, учебно-практических и жизненных проблем.</a:t>
            </a:r>
            <a:endParaRPr lang="ru-RU" dirty="0"/>
          </a:p>
        </p:txBody>
      </p:sp>
    </p:spTree>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ru-RU" dirty="0" smtClean="0"/>
              <a:t>Но многие учителя в своей практической деятельности сталкиваются с рядом препятствий, трудностей, что в свою очередь ведёт к низким показателям </a:t>
            </a:r>
            <a:r>
              <a:rPr lang="ru-RU" dirty="0" err="1" smtClean="0"/>
              <a:t>обученности</a:t>
            </a:r>
            <a:r>
              <a:rPr lang="ru-RU" dirty="0" smtClean="0"/>
              <a:t> выпускников</a:t>
            </a:r>
            <a:endParaRPr lang="ru-RU" dirty="0"/>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57290" y="642918"/>
            <a:ext cx="7498080" cy="4800600"/>
          </a:xfrm>
        </p:spPr>
        <p:txBody>
          <a:bodyPr>
            <a:normAutofit fontScale="85000" lnSpcReduction="10000"/>
          </a:bodyPr>
          <a:lstStyle/>
          <a:p>
            <a:pPr algn="just"/>
            <a:r>
              <a:rPr lang="ru-RU" dirty="0" smtClean="0"/>
              <a:t>Например, все согласятся с тем, что необходимо научить ребёнка грамотно и красиво писать. Да, на уроках русского языка ребёнок применяет данные навыки, но, придя на урок музыки или истории, про данные умения он просто забывает или не считает нужным применять их. Или, научившись сравнивать, анализировать и решать математические задачи, обучающийся не может применить это умение в повседневной жизни. То есть, </a:t>
            </a:r>
            <a:r>
              <a:rPr lang="ru-RU" b="1" u="sng" dirty="0" smtClean="0">
                <a:solidFill>
                  <a:srgbClr val="0070C0"/>
                </a:solidFill>
              </a:rPr>
              <a:t>"наши школьники знают материал, но не умеют с ним работать". </a:t>
            </a:r>
            <a:endParaRPr lang="ru-RU" b="1" u="sng" dirty="0">
              <a:solidFill>
                <a:srgbClr val="0070C0"/>
              </a:solidFill>
            </a:endParaRPr>
          </a:p>
        </p:txBody>
      </p:sp>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57290" y="500042"/>
            <a:ext cx="7498080" cy="4800600"/>
          </a:xfrm>
        </p:spPr>
        <p:txBody>
          <a:bodyPr>
            <a:normAutofit lnSpcReduction="10000"/>
          </a:bodyPr>
          <a:lstStyle/>
          <a:p>
            <a:pPr algn="just">
              <a:buNone/>
            </a:pPr>
            <a:r>
              <a:rPr lang="ru-RU" b="1" dirty="0" smtClean="0">
                <a:solidFill>
                  <a:srgbClr val="FF0000"/>
                </a:solidFill>
              </a:rPr>
              <a:t>Целью </a:t>
            </a:r>
            <a:r>
              <a:rPr lang="ru-RU" b="1" dirty="0" smtClean="0">
                <a:solidFill>
                  <a:srgbClr val="FF0000"/>
                </a:solidFill>
              </a:rPr>
              <a:t>обучения информатике </a:t>
            </a:r>
            <a:r>
              <a:rPr lang="ru-RU" dirty="0" smtClean="0"/>
              <a:t>является не только и ни сколько написание «программных кодов», сколько привитие методологических и технологических подходов и навыков, воспитание соответствующего способа думать, ставить и решать задачу. Такой подход к обучению позволяет сформировать думающего исследователя.</a:t>
            </a:r>
            <a:endParaRPr lang="ru-RU" dirty="0"/>
          </a:p>
        </p:txBody>
      </p:sp>
    </p:spTree>
  </p:cSld>
  <p:clrMapOvr>
    <a:masterClrMapping/>
  </p:clrMapOvr>
  <p:transition>
    <p:pull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134</TotalTime>
  <Words>1609</Words>
  <Application>Microsoft Office PowerPoint</Application>
  <PresentationFormat>Экран (4:3)</PresentationFormat>
  <Paragraphs>72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Солнцестояние</vt:lpstr>
      <vt:lpstr>Способы формирования метапредметных результатов учащихся</vt:lpstr>
      <vt:lpstr>Слайд 2</vt:lpstr>
      <vt:lpstr>Метапредметное содержание и метапредметный подход</vt:lpstr>
      <vt:lpstr>Слайд 4</vt:lpstr>
      <vt:lpstr>Слайд 5</vt:lpstr>
      <vt:lpstr>Слайд 6</vt:lpstr>
      <vt:lpstr>Слайд 7</vt:lpstr>
      <vt:lpstr>Слайд 8</vt:lpstr>
      <vt:lpstr>Слайд 9</vt:lpstr>
      <vt:lpstr>Слайд 10</vt:lpstr>
      <vt:lpstr>1. Обращение к жизненному опыту ребенка. </vt:lpstr>
      <vt:lpstr> 2. Использование занимательного материала  </vt:lpstr>
      <vt:lpstr>Слайд 13</vt:lpstr>
      <vt:lpstr>игра «Узнай пословицу»  </vt:lpstr>
      <vt:lpstr>3. Проектно-исследовательская деятельность.</vt:lpstr>
      <vt:lpstr>3. Проектно-исследовательская деятельность.</vt:lpstr>
      <vt:lpstr>Слайд 17</vt:lpstr>
      <vt:lpstr>4. Творческие задания </vt:lpstr>
      <vt:lpstr>Творческое задание призвано реализовать следующие цели:  </vt:lpstr>
      <vt:lpstr>Творческое задание «удерживает» познавательную и учебную задачи.  </vt:lpstr>
      <vt:lpstr>Слайд 21</vt:lpstr>
      <vt:lpstr>Слайд 22</vt:lpstr>
      <vt:lpstr>Примеры ТЗ: 2- 4 классы</vt:lpstr>
      <vt:lpstr>Примеры ТЗ: 5- 9 классы</vt:lpstr>
      <vt:lpstr>Слайд 25</vt:lpstr>
      <vt:lpstr>Слайд 26</vt:lpstr>
      <vt:lpstr>Слайд 27</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Способы формирования метапредметных результатов учащихся</dc:title>
  <dc:creator>Ольга</dc:creator>
  <cp:lastModifiedBy>Замятин В.С.</cp:lastModifiedBy>
  <cp:revision>3</cp:revision>
  <dcterms:created xsi:type="dcterms:W3CDTF">2015-03-01T14:38:04Z</dcterms:created>
  <dcterms:modified xsi:type="dcterms:W3CDTF">2015-03-06T06:29:00Z</dcterms:modified>
</cp:coreProperties>
</file>