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4" r:id="rId3"/>
    <p:sldId id="395" r:id="rId4"/>
    <p:sldId id="396" r:id="rId5"/>
    <p:sldId id="392" r:id="rId6"/>
    <p:sldId id="397" r:id="rId7"/>
    <p:sldId id="400" r:id="rId8"/>
    <p:sldId id="401" r:id="rId9"/>
    <p:sldId id="402" r:id="rId10"/>
    <p:sldId id="403" r:id="rId11"/>
    <p:sldId id="407" r:id="rId12"/>
    <p:sldId id="398" r:id="rId13"/>
    <p:sldId id="399" r:id="rId14"/>
    <p:sldId id="404" r:id="rId15"/>
    <p:sldId id="405" r:id="rId16"/>
    <p:sldId id="362" r:id="rId17"/>
    <p:sldId id="363" r:id="rId18"/>
    <p:sldId id="367" r:id="rId19"/>
    <p:sldId id="357" r:id="rId20"/>
    <p:sldId id="345" r:id="rId21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60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9F63983-EED1-4F6D-A3F7-FCB7B27D0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E2DC857-56D9-41EC-8765-DF73C9552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42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DDF0-A073-45A5-84C6-23593509A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CB46-05B2-45B9-B003-3D4D7781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3295-EB05-4C09-92AF-8FCE47A53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FD77B-0C26-46F4-91E9-2FCB5B17B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4B8E-A5DB-4081-8CF2-3EFEF9F6D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409C-9B10-4422-9009-386346F87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D3FB-1B52-4775-85A1-E84025B7E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E48E-7D74-461F-989B-8A0495D42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4069-1853-4407-BD49-07F5483B6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135C-1037-4D30-9BD7-13B55EA94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3B0-182B-4939-BBAF-F86523FB5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318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8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7857FFD-EB6D-4BA5-8C9B-5BCCA1339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ws@uni-altai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uni-altai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ews@uni-altai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oi@uni-altai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8" y="1798638"/>
            <a:ext cx="7669212" cy="766762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Применение сетевых технологий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ru-RU" sz="3200" b="1" smtClean="0"/>
              <a:t>в учебном процессе</a:t>
            </a:r>
            <a:endParaRPr lang="ru-RU" sz="30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6264275" cy="1150937"/>
          </a:xfrm>
        </p:spPr>
        <p:txBody>
          <a:bodyPr/>
          <a:lstStyle/>
          <a:p>
            <a:pPr eaLnBrk="1" hangingPunct="1"/>
            <a:r>
              <a:rPr lang="ru-RU" sz="1800" smtClean="0"/>
              <a:t>Кошева Дина Петровна,</a:t>
            </a:r>
          </a:p>
          <a:p>
            <a:pPr eaLnBrk="1" hangingPunct="1"/>
            <a:r>
              <a:rPr lang="ru-RU" sz="1800" smtClean="0"/>
              <a:t>зав. кафедрой </a:t>
            </a:r>
          </a:p>
          <a:p>
            <a:pPr eaLnBrk="1" hangingPunct="1"/>
            <a:r>
              <a:rPr lang="ru-RU" sz="1800" smtClean="0"/>
              <a:t>теоретических основ информатики</a:t>
            </a:r>
          </a:p>
          <a:p>
            <a:pPr eaLnBrk="1" hangingPunct="1"/>
            <a:r>
              <a:rPr lang="ru-RU" sz="1800" smtClean="0"/>
              <a:t>ФБГОУ ВПО АлтГПА</a:t>
            </a:r>
          </a:p>
          <a:p>
            <a:pPr eaLnBrk="1" hangingPunct="1"/>
            <a:r>
              <a:rPr lang="en-US" sz="1800" smtClean="0">
                <a:hlinkClick r:id="rId2"/>
              </a:rPr>
              <a:t>tews@uni-altai.ru</a:t>
            </a:r>
            <a:r>
              <a:rPr lang="en-US" sz="1800" smtClean="0"/>
              <a:t> </a:t>
            </a:r>
            <a:r>
              <a:rPr lang="ru-RU" sz="1800" smtClean="0"/>
              <a:t> </a:t>
            </a:r>
          </a:p>
          <a:p>
            <a:pPr eaLnBrk="1" hangingPunct="1"/>
            <a:r>
              <a:rPr lang="ru-RU" sz="1800" smtClean="0"/>
              <a:t>тел. 3</a:t>
            </a:r>
            <a:r>
              <a:rPr lang="en-US" sz="1800" smtClean="0"/>
              <a:t>8</a:t>
            </a:r>
            <a:r>
              <a:rPr lang="ru-RU" sz="1800" smtClean="0"/>
              <a:t>-8</a:t>
            </a:r>
            <a:r>
              <a:rPr lang="en-US" sz="1800" smtClean="0"/>
              <a:t>8</a:t>
            </a:r>
            <a:r>
              <a:rPr lang="ru-RU" sz="1800" smtClean="0"/>
              <a:t>-</a:t>
            </a:r>
            <a:r>
              <a:rPr lang="en-US" sz="1800" smtClean="0"/>
              <a:t>79</a:t>
            </a:r>
            <a:endParaRPr lang="ru-RU" sz="1800" smtClean="0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7092950" y="6381750"/>
            <a:ext cx="1871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07</a:t>
            </a:r>
            <a:r>
              <a:rPr lang="ru-RU"/>
              <a:t>.</a:t>
            </a:r>
            <a:r>
              <a:rPr lang="en-US"/>
              <a:t>11</a:t>
            </a:r>
            <a:r>
              <a:rPr lang="ru-RU"/>
              <a:t>.20</a:t>
            </a:r>
            <a:r>
              <a:rPr lang="en-US"/>
              <a:t>1</a:t>
            </a:r>
            <a:r>
              <a:rPr lang="ru-RU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C18B5-2817-489F-BAF3-A89D2A4BDF7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971550" y="1395413"/>
            <a:ext cx="66246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u="sng"/>
              <a:t>Примеры использования как хранилище:</a:t>
            </a:r>
          </a:p>
          <a:p>
            <a:pPr eaLnBrk="0" hangingPunct="0"/>
            <a:endParaRPr lang="ru-RU" sz="2000" b="1" u="sng"/>
          </a:p>
          <a:p>
            <a:pPr eaLnBrk="0" hangingPunct="0">
              <a:buFontTx/>
              <a:buChar char="-"/>
            </a:pPr>
            <a:r>
              <a:rPr lang="ru-RU" sz="2000"/>
              <a:t> Домашнее задание</a:t>
            </a:r>
          </a:p>
          <a:p>
            <a:pPr eaLnBrk="0" hangingPunct="0">
              <a:buFontTx/>
              <a:buChar char="-"/>
            </a:pPr>
            <a:r>
              <a:rPr lang="ru-RU" sz="2000"/>
              <a:t> Презентации, видео и др. ресурсы для повторения</a:t>
            </a:r>
          </a:p>
          <a:p>
            <a:pPr eaLnBrk="0" hangingPunct="0">
              <a:buFontTx/>
              <a:buChar char="-"/>
            </a:pPr>
            <a:r>
              <a:rPr lang="ru-RU" sz="2000"/>
              <a:t> Выполнение индивидуальных работ школьниками (проверка учителем)</a:t>
            </a:r>
          </a:p>
          <a:p>
            <a:pPr eaLnBrk="0" hangingPunct="0">
              <a:buFontTx/>
              <a:buChar char="-"/>
            </a:pPr>
            <a:r>
              <a:rPr lang="ru-RU" sz="2000"/>
              <a:t> Групповая работа школьников над проектами</a:t>
            </a:r>
          </a:p>
          <a:p>
            <a:pPr eaLnBrk="0" hangingPunct="0">
              <a:buFontTx/>
              <a:buChar char="-"/>
            </a:pPr>
            <a:r>
              <a:rPr lang="ru-RU" sz="2000"/>
              <a:t> Тематика проведения родительских собраний (для родителей)</a:t>
            </a:r>
          </a:p>
          <a:p>
            <a:pPr eaLnBrk="0" hangingPunct="0">
              <a:buFontTx/>
              <a:buChar char="-"/>
            </a:pPr>
            <a:r>
              <a:rPr lang="ru-RU" sz="2000"/>
              <a:t> Документы для обсуждения и работы методобъединения</a:t>
            </a:r>
          </a:p>
          <a:p>
            <a:pPr eaLnBrk="0" hangingPunct="0">
              <a:buFontTx/>
              <a:buChar char="-"/>
            </a:pPr>
            <a:r>
              <a:rPr lang="ru-RU" sz="2000"/>
              <a:t> и т.д.</a:t>
            </a:r>
          </a:p>
          <a:p>
            <a:pPr eaLnBrk="0" hangingPunct="0">
              <a:buFontTx/>
              <a:buChar char="-"/>
            </a:pPr>
            <a:endParaRPr lang="ru-RU" sz="2000"/>
          </a:p>
        </p:txBody>
      </p:sp>
      <p:pic>
        <p:nvPicPr>
          <p:cNvPr id="12294" name="Picture 5" descr="emble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508500"/>
            <a:ext cx="18716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96160-F35D-43BB-9BF7-186ED13E550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71550" y="2614613"/>
            <a:ext cx="66246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u="sng"/>
              <a:t>Проектная работа:</a:t>
            </a:r>
          </a:p>
          <a:p>
            <a:pPr eaLnBrk="0" hangingPunct="0"/>
            <a:endParaRPr lang="ru-RU" sz="2000" b="1" u="sng"/>
          </a:p>
          <a:p>
            <a:pPr eaLnBrk="0" hangingPunct="0"/>
            <a:r>
              <a:rPr lang="ru-RU" sz="2000"/>
              <a:t>использование сетевого пространства для работы школьников из разных школ, городов, регионов, стран…</a:t>
            </a:r>
          </a:p>
        </p:txBody>
      </p:sp>
      <p:pic>
        <p:nvPicPr>
          <p:cNvPr id="13318" name="Picture 5" descr="emble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508500"/>
            <a:ext cx="18716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19E3D-1B4E-47AF-879C-2101041813C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 документами совместного доступа</a:t>
            </a:r>
            <a:r>
              <a:rPr lang="en-US" sz="2800" b="1" smtClean="0">
                <a:solidFill>
                  <a:schemeClr val="bg1"/>
                </a:solidFill>
              </a:rPr>
              <a:t> Google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57338"/>
            <a:ext cx="7272337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DF0D8-9147-4B95-B371-FF416E52AA4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 документами совместного доступа</a:t>
            </a:r>
            <a:r>
              <a:rPr lang="en-US" sz="2800" b="1" smtClean="0">
                <a:solidFill>
                  <a:schemeClr val="bg1"/>
                </a:solidFill>
              </a:rPr>
              <a:t> Yandex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25" y="1484313"/>
            <a:ext cx="7345363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FC318-909B-4067-AB29-1AF333AE9C84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903663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 cstate="print"/>
          <a:srcRect r="11809" b="28343"/>
          <a:stretch>
            <a:fillRect/>
          </a:stretch>
        </p:blipFill>
        <p:spPr bwMode="auto">
          <a:xfrm>
            <a:off x="827088" y="1557338"/>
            <a:ext cx="7461250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emble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508500"/>
            <a:ext cx="187166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B74B3D-67F9-4DCA-9360-55D8D712D9B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903663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print"/>
          <a:srcRect r="14761" b="33066"/>
          <a:stretch>
            <a:fillRect/>
          </a:stretch>
        </p:blipFill>
        <p:spPr bwMode="auto">
          <a:xfrm>
            <a:off x="684213" y="1557338"/>
            <a:ext cx="7704137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emble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508500"/>
            <a:ext cx="187166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3484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1188" y="1412875"/>
            <a:ext cx="7416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1600"/>
              <a:t>1. Вебинары для учителей Алтайского края на 201</a:t>
            </a:r>
            <a:r>
              <a:rPr lang="en-US" sz="1600"/>
              <a:t>3</a:t>
            </a:r>
            <a:r>
              <a:rPr lang="ru-RU" sz="1600"/>
              <a:t>-201</a:t>
            </a:r>
            <a:r>
              <a:rPr lang="en-US" sz="1600"/>
              <a:t>4</a:t>
            </a:r>
            <a:r>
              <a:rPr lang="ru-RU" sz="1600"/>
              <a:t> учебный год</a:t>
            </a:r>
          </a:p>
          <a:p>
            <a:pPr marL="457200" indent="-457200"/>
            <a:r>
              <a:rPr lang="ru-RU" sz="1600" b="1"/>
              <a:t>Дата: </a:t>
            </a:r>
            <a:r>
              <a:rPr lang="ru-RU" sz="1600"/>
              <a:t>последний четверг каждого месяца</a:t>
            </a:r>
          </a:p>
          <a:p>
            <a:pPr marL="457200" indent="-457200"/>
            <a:r>
              <a:rPr lang="ru-RU" sz="1600" b="1"/>
              <a:t>Время: </a:t>
            </a:r>
            <a:r>
              <a:rPr lang="ru-RU" sz="1600"/>
              <a:t>1</a:t>
            </a:r>
            <a:r>
              <a:rPr lang="en-US" sz="1600"/>
              <a:t>5</a:t>
            </a:r>
            <a:r>
              <a:rPr lang="ru-RU" sz="1600"/>
              <a:t>.00 (время местное)</a:t>
            </a:r>
          </a:p>
          <a:p>
            <a:pPr marL="457200" indent="-457200"/>
            <a:endParaRPr lang="ru-RU" sz="1600"/>
          </a:p>
          <a:p>
            <a:pPr marL="457200" indent="-457200"/>
            <a:r>
              <a:rPr lang="ru-RU" sz="1600"/>
              <a:t>2. Дистанционный курс «</a:t>
            </a:r>
            <a:r>
              <a:rPr lang="en-US" sz="1600"/>
              <a:t>Lego Mindstorms NXT</a:t>
            </a:r>
            <a:r>
              <a:rPr lang="ru-RU" sz="1600"/>
              <a:t>».</a:t>
            </a:r>
          </a:p>
          <a:p>
            <a:pPr marL="457200" indent="-457200"/>
            <a:r>
              <a:rPr lang="ru-RU" sz="1600" b="1"/>
              <a:t>Регистрация: с</a:t>
            </a:r>
            <a:r>
              <a:rPr lang="ru-RU" sz="1600"/>
              <a:t>16 сентября 2013 года </a:t>
            </a:r>
          </a:p>
          <a:p>
            <a:pPr marL="457200" indent="-457200"/>
            <a:r>
              <a:rPr lang="ru-RU" sz="1600">
                <a:hlinkClick r:id="rId2"/>
              </a:rPr>
              <a:t>http://moodle.uni-altai.ru/</a:t>
            </a:r>
            <a:endParaRPr lang="ru-RU" sz="1600"/>
          </a:p>
          <a:p>
            <a:pPr marL="457200" indent="-457200"/>
            <a:endParaRPr lang="ru-RU" sz="1600"/>
          </a:p>
          <a:p>
            <a:pPr marL="457200" indent="-457200"/>
            <a:r>
              <a:rPr lang="ru-RU" sz="1600"/>
              <a:t>3. Дистанционный курс «</a:t>
            </a:r>
            <a:r>
              <a:rPr lang="en-US" sz="1600"/>
              <a:t>Lego WeDo</a:t>
            </a:r>
            <a:r>
              <a:rPr lang="ru-RU" sz="1600"/>
              <a:t>»</a:t>
            </a:r>
          </a:p>
          <a:p>
            <a:pPr marL="457200" indent="-457200"/>
            <a:r>
              <a:rPr lang="ru-RU" sz="1600" b="1"/>
              <a:t>Регистрация: с</a:t>
            </a:r>
            <a:r>
              <a:rPr lang="ru-RU" sz="1600"/>
              <a:t>16 сентября 2013 года </a:t>
            </a:r>
          </a:p>
          <a:p>
            <a:pPr marL="457200" indent="-457200"/>
            <a:r>
              <a:rPr lang="ru-RU" sz="1600">
                <a:hlinkClick r:id="rId2"/>
              </a:rPr>
              <a:t>http://moodle.uni-altai.ru/</a:t>
            </a:r>
            <a:endParaRPr lang="ru-RU" sz="1600"/>
          </a:p>
          <a:p>
            <a:pPr marL="457200" indent="-457200"/>
            <a:endParaRPr lang="ru-RU" sz="1600"/>
          </a:p>
          <a:p>
            <a:pPr marL="457200" indent="-457200"/>
            <a:r>
              <a:rPr lang="ru-RU" sz="1600"/>
              <a:t>4. Конференция «Информатизация образования»</a:t>
            </a:r>
          </a:p>
          <a:p>
            <a:pPr marL="457200" indent="-457200"/>
            <a:r>
              <a:rPr lang="ru-RU" sz="1600" b="1"/>
              <a:t>Дата: </a:t>
            </a:r>
            <a:r>
              <a:rPr lang="ru-RU" sz="1600"/>
              <a:t>апрель 2014 года</a:t>
            </a:r>
          </a:p>
          <a:p>
            <a:pPr marL="457200" indent="-457200"/>
            <a:endParaRPr lang="ru-RU" sz="1600"/>
          </a:p>
          <a:p>
            <a:pPr marL="457200" indent="-457200"/>
            <a:r>
              <a:rPr lang="ru-RU" sz="1600"/>
              <a:t>5. Список рассылки для учителей</a:t>
            </a:r>
          </a:p>
          <a:p>
            <a:pPr marL="457200" indent="-457200"/>
            <a:r>
              <a:rPr lang="ru-RU" sz="1600" b="1"/>
              <a:t>Дата: </a:t>
            </a:r>
            <a:r>
              <a:rPr lang="ru-RU" sz="1600"/>
              <a:t>1 сентября 2013 года – 31 мая 2014 года.</a:t>
            </a:r>
          </a:p>
          <a:p>
            <a:pPr marL="457200" indent="-457200"/>
            <a:r>
              <a:rPr lang="ru-RU" sz="1600" b="1"/>
              <a:t>Время: </a:t>
            </a:r>
            <a:r>
              <a:rPr lang="ru-RU" sz="1600"/>
              <a:t>постоянно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260350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bg1"/>
                </a:solidFill>
              </a:rPr>
              <a:t>Мероприятия на базе АлтГПА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11188" y="1484313"/>
            <a:ext cx="82804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1600" b="1"/>
              <a:t>Сентябрь: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Применение</a:t>
            </a:r>
            <a:r>
              <a:rPr lang="ru-RU" sz="1600" b="1"/>
              <a:t> </a:t>
            </a:r>
            <a:r>
              <a:rPr lang="ru-RU" sz="1600"/>
              <a:t>сетевых технологий в учебном процессе </a:t>
            </a:r>
            <a:endParaRPr lang="ru-RU" sz="1500"/>
          </a:p>
          <a:p>
            <a:pPr marL="457200" indent="-457200"/>
            <a:r>
              <a:rPr lang="ru-RU" sz="1600" b="1"/>
              <a:t>Октябрь: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Использование информационных технологий при обучении математике</a:t>
            </a:r>
            <a:endParaRPr lang="ru-RU" sz="1500"/>
          </a:p>
          <a:p>
            <a:pPr marL="457200" indent="-457200"/>
            <a:r>
              <a:rPr lang="ru-RU" sz="1600" b="1"/>
              <a:t>Ноябрь: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Теоретические основы кодирования звуковой информации </a:t>
            </a:r>
            <a:endParaRPr lang="en-US" sz="1600"/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Кодирование звуковой информации в задачах ЕГЭ </a:t>
            </a:r>
            <a:endParaRPr lang="ru-RU" sz="1500"/>
          </a:p>
          <a:p>
            <a:pPr marL="457200" indent="-457200"/>
            <a:r>
              <a:rPr lang="ru-RU" sz="1600" b="1"/>
              <a:t>Январь: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</a:t>
            </a:r>
            <a:r>
              <a:rPr lang="en-US" sz="1500"/>
              <a:t> </a:t>
            </a:r>
            <a:r>
              <a:rPr lang="ru-RU" sz="1600"/>
              <a:t>Применение облачных технологии в образовании</a:t>
            </a:r>
            <a:endParaRPr lang="ru-RU" sz="1500"/>
          </a:p>
          <a:p>
            <a:pPr marL="457200" indent="-457200"/>
            <a:r>
              <a:rPr lang="ru-RU" sz="1600" b="1"/>
              <a:t>Февраль: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Применение робототехники при изучении дисциплин школьного курса </a:t>
            </a:r>
            <a:endParaRPr lang="ru-RU" sz="1500"/>
          </a:p>
          <a:p>
            <a:pPr marL="457200" indent="-457200"/>
            <a:r>
              <a:rPr lang="ru-RU" sz="1500"/>
              <a:t> - </a:t>
            </a:r>
            <a:r>
              <a:rPr lang="ru-RU" sz="1600"/>
              <a:t>Элементы математической логики в среде NXT-G </a:t>
            </a:r>
            <a:endParaRPr lang="ru-RU" sz="1500"/>
          </a:p>
          <a:p>
            <a:pPr marL="457200" indent="-457200"/>
            <a:r>
              <a:rPr lang="ru-RU" sz="1600" b="1"/>
              <a:t>Март: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Применение программы HOP POT в учебном процессе</a:t>
            </a:r>
            <a:endParaRPr lang="ru-RU" sz="1500"/>
          </a:p>
          <a:p>
            <a:pPr marL="457200" indent="-457200"/>
            <a:r>
              <a:rPr lang="ru-RU" sz="1600" b="1"/>
              <a:t>Апрель:</a:t>
            </a:r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Создание и продвижение сайта образовательного учреждения</a:t>
            </a:r>
            <a:endParaRPr lang="en-US" sz="1600"/>
          </a:p>
          <a:p>
            <a:pPr marL="457200" indent="-457200"/>
            <a:r>
              <a:rPr lang="ru-RU" sz="1600"/>
              <a:t> </a:t>
            </a:r>
            <a:r>
              <a:rPr lang="ru-RU" sz="1500"/>
              <a:t>- </a:t>
            </a:r>
            <a:r>
              <a:rPr lang="ru-RU" sz="1600"/>
              <a:t>Обзор технологий и средств дистанционного обучения</a:t>
            </a:r>
            <a:endParaRPr lang="ru-RU" sz="15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260350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>
                <a:solidFill>
                  <a:schemeClr val="bg1"/>
                </a:solidFill>
              </a:rPr>
              <a:t>Тематика вебинаров для учителей </a:t>
            </a:r>
            <a:endParaRPr lang="en-US" sz="2800">
              <a:solidFill>
                <a:schemeClr val="bg1"/>
              </a:solidFill>
            </a:endParaRPr>
          </a:p>
          <a:p>
            <a:r>
              <a:rPr lang="ru-RU" sz="2800">
                <a:solidFill>
                  <a:schemeClr val="bg1"/>
                </a:solidFill>
              </a:rPr>
              <a:t>на 201</a:t>
            </a:r>
            <a:r>
              <a:rPr lang="en-US" sz="2800">
                <a:solidFill>
                  <a:schemeClr val="bg1"/>
                </a:solidFill>
              </a:rPr>
              <a:t>3</a:t>
            </a:r>
            <a:r>
              <a:rPr lang="ru-RU" sz="2800">
                <a:solidFill>
                  <a:schemeClr val="bg1"/>
                </a:solidFill>
              </a:rPr>
              <a:t>-201</a:t>
            </a:r>
            <a:r>
              <a:rPr lang="en-US" sz="2800">
                <a:solidFill>
                  <a:schemeClr val="bg1"/>
                </a:solidFill>
              </a:rPr>
              <a:t>4</a:t>
            </a:r>
            <a:r>
              <a:rPr lang="ru-RU" sz="2800">
                <a:solidFill>
                  <a:schemeClr val="bg1"/>
                </a:solidFill>
              </a:rPr>
              <a:t>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42988" y="1916113"/>
            <a:ext cx="69119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b="1"/>
              <a:t>Цель</a:t>
            </a:r>
            <a:r>
              <a:rPr lang="ru-RU"/>
              <a:t>: активизация деятельности образовательных учреждений в области формирования единого образовательного пространства.</a:t>
            </a:r>
          </a:p>
          <a:p>
            <a:pPr marL="457200" indent="-457200"/>
            <a:endParaRPr lang="ru-RU"/>
          </a:p>
          <a:p>
            <a:pPr marL="457200" indent="-457200"/>
            <a:r>
              <a:rPr lang="ru-RU"/>
              <a:t>Запрос на подписку в виде </a:t>
            </a:r>
            <a:r>
              <a:rPr lang="en-US"/>
              <a:t>e-mail</a:t>
            </a:r>
            <a:r>
              <a:rPr lang="ru-RU"/>
              <a:t> на адрес: </a:t>
            </a:r>
            <a:r>
              <a:rPr lang="en-US">
                <a:hlinkClick r:id="rId2"/>
              </a:rPr>
              <a:t>tews@uni-altai.ru</a:t>
            </a:r>
            <a:endParaRPr lang="en-US"/>
          </a:p>
          <a:p>
            <a:pPr marL="457200" indent="-457200"/>
            <a:endParaRPr lang="ru-RU" b="1"/>
          </a:p>
          <a:p>
            <a:pPr marL="457200" indent="-457200"/>
            <a:r>
              <a:rPr lang="ru-RU" b="1"/>
              <a:t>Указать:</a:t>
            </a:r>
          </a:p>
          <a:p>
            <a:pPr marL="457200" indent="-457200">
              <a:buFontTx/>
              <a:buChar char="•"/>
            </a:pPr>
            <a:r>
              <a:rPr lang="ru-RU"/>
              <a:t>ФИО (полностью)</a:t>
            </a:r>
          </a:p>
          <a:p>
            <a:pPr marL="457200" indent="-457200">
              <a:buFontTx/>
              <a:buChar char="•"/>
            </a:pPr>
            <a:r>
              <a:rPr lang="ru-RU"/>
              <a:t>Место работы</a:t>
            </a:r>
          </a:p>
          <a:p>
            <a:pPr marL="457200" indent="-457200">
              <a:buFontTx/>
              <a:buChar char="•"/>
            </a:pPr>
            <a:r>
              <a:rPr lang="ru-RU"/>
              <a:t>Должность</a:t>
            </a:r>
          </a:p>
          <a:p>
            <a:pPr marL="457200" indent="-457200"/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260350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>
                <a:solidFill>
                  <a:schemeClr val="bg1"/>
                </a:solidFill>
              </a:rPr>
              <a:t>Список рассылки для учителей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Кафедра теоретических основ информатики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58888" y="2559050"/>
            <a:ext cx="64087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Кафедра Теоретических основ информатики (ТОИ)</a:t>
            </a:r>
          </a:p>
          <a:p>
            <a:endParaRPr lang="ru-RU"/>
          </a:p>
          <a:p>
            <a:r>
              <a:rPr lang="ru-RU"/>
              <a:t> 656015, пр. Социалистический 126, ауд. 338</a:t>
            </a:r>
          </a:p>
          <a:p>
            <a:endParaRPr lang="ru-RU"/>
          </a:p>
          <a:p>
            <a:r>
              <a:rPr lang="ru-RU"/>
              <a:t> тел.: (8-3852)-38-88-78</a:t>
            </a:r>
          </a:p>
          <a:p>
            <a:endParaRPr lang="ru-RU"/>
          </a:p>
          <a:p>
            <a:r>
              <a:rPr lang="ru-RU"/>
              <a:t> e-mail: </a:t>
            </a:r>
            <a:r>
              <a:rPr lang="ru-RU">
                <a:hlinkClick r:id="rId2"/>
              </a:rPr>
              <a:t>toi@uni-altai.ru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Электронное обучение, дистанционные образовательные технологии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890588" y="1628775"/>
            <a:ext cx="66786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Статья 16. «Реализация образовательных программ с применением электронного обучения и дистанционных образовательных технологий» 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Закон об образовании </a:t>
            </a:r>
          </a:p>
          <a:p>
            <a:endParaRPr lang="ru-RU" sz="2400"/>
          </a:p>
          <a:p>
            <a:r>
              <a:rPr lang="ru-RU" sz="2400"/>
              <a:t>(вступил в силу с 1 сентября 2013 года)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997200"/>
            <a:ext cx="5545137" cy="96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Спасибо за внимание!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Электронное обучение, дистанционные образовательные технологии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90588" y="1628775"/>
            <a:ext cx="66786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Под электронным обучением </a:t>
            </a:r>
            <a:r>
              <a:rPr lang="ru-RU" sz="2400"/>
              <a:t>понимается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ИТ,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Электронное обучение, дистанционные образовательные технологии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90588" y="1628775"/>
            <a:ext cx="66786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Под дистанционными образовательными технологиями </a:t>
            </a:r>
            <a:r>
              <a:rPr lang="ru-RU" sz="2400"/>
              <a:t>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/>
              <a:t>Сетевые технологии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4294967295"/>
          </p:nvPr>
        </p:nvSpPr>
        <p:spPr>
          <a:xfrm>
            <a:off x="827088" y="1484313"/>
            <a:ext cx="7345362" cy="230505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2400" smtClean="0"/>
              <a:t>Совместная работа с документами</a:t>
            </a:r>
          </a:p>
          <a:p>
            <a:pPr lvl="1">
              <a:lnSpc>
                <a:spcPct val="120000"/>
              </a:lnSpc>
            </a:pPr>
            <a:r>
              <a:rPr lang="ru-RU" sz="2400" smtClean="0"/>
              <a:t>Коллективная деятельность над созданием (или изменением) одного документа (заполнение таблицы, составление списка чего-либо, создание презентации, подготовка схем и графиков). </a:t>
            </a:r>
          </a:p>
        </p:txBody>
      </p:sp>
      <p:pic>
        <p:nvPicPr>
          <p:cNvPr id="7172" name="Picture 2" descr="http://www.alvatrans.ru/userfiles/news/54_sovmestnye_usiliya_obedinyat_tamozhni_rossii_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292600"/>
            <a:ext cx="24955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437468-E17B-413F-91A1-FC79BA2AB27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 документами совместного доступа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en-US" smtClean="0"/>
              <a:t>Google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Yandex</a:t>
            </a:r>
            <a:endParaRPr lang="ru-RU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 l="14761" t="23619" r="14761" b="23619"/>
          <a:stretch>
            <a:fillRect/>
          </a:stretch>
        </p:blipFill>
        <p:spPr bwMode="auto">
          <a:xfrm>
            <a:off x="2916238" y="1360488"/>
            <a:ext cx="3960812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 l="8858" t="18895" r="14761" b="18895"/>
          <a:stretch>
            <a:fillRect/>
          </a:stretch>
        </p:blipFill>
        <p:spPr bwMode="auto">
          <a:xfrm>
            <a:off x="3492500" y="3933825"/>
            <a:ext cx="30257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B10E9-3C86-4C27-9B83-BECB4ECE6EA3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187450" y="2068513"/>
            <a:ext cx="66246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Диск - </a:t>
            </a:r>
            <a:r>
              <a:rPr lang="ru-RU" sz="2000"/>
              <a:t>это раздел, где хранятся Ваши файлы</a:t>
            </a:r>
            <a:r>
              <a:rPr lang="en-US" sz="2000"/>
              <a:t> </a:t>
            </a:r>
            <a:r>
              <a:rPr lang="ru-RU" sz="2000"/>
              <a:t>и\или файлы определенные Вам в доступ (коллегами, учащимися, друзьями, родственниками ит.д.). </a:t>
            </a:r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ru-RU" sz="2000" b="1"/>
              <a:t>Приложение Диск</a:t>
            </a:r>
            <a:r>
              <a:rPr lang="ru-RU" sz="2000"/>
              <a:t> позволяет синхронизировать файлы между компьютером и сетевым хранилищем (и далее Вы работаете с документами, которые лежат у Вас в папке на компьютере ). </a:t>
            </a:r>
          </a:p>
        </p:txBody>
      </p:sp>
      <p:pic>
        <p:nvPicPr>
          <p:cNvPr id="9222" name="Picture 6" descr="embl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724400"/>
            <a:ext cx="172878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960CD-F8CC-4844-B738-E1DA3B44B4A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116013" y="1773238"/>
            <a:ext cx="6624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Доступ к документам возможен с различных устройств (дополнительная мотивация для школьников </a:t>
            </a:r>
            <a:r>
              <a:rPr lang="ru-RU" sz="2000" b="1">
                <a:sym typeface="Wingdings" pitchFamily="2" charset="2"/>
              </a:rPr>
              <a:t> </a:t>
            </a:r>
            <a:r>
              <a:rPr lang="ru-RU" sz="2000" b="1"/>
              <a:t>):</a:t>
            </a:r>
          </a:p>
        </p:txBody>
      </p:sp>
      <p:pic>
        <p:nvPicPr>
          <p:cNvPr id="10246" name="Picture 5" descr="embl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724400"/>
            <a:ext cx="172878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j02055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997200"/>
            <a:ext cx="1800225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 descr="MC90044133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14166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MC90044134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284538"/>
            <a:ext cx="13001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F09467-F3C2-4DBE-AAB7-7C574D216900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15287" cy="914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Работа с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ru-RU" sz="2800" b="1" smtClean="0">
                <a:solidFill>
                  <a:schemeClr val="bg1"/>
                </a:solidFill>
              </a:rPr>
              <a:t>сетевым диском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900113" y="1773238"/>
            <a:ext cx="6624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/>
              <a:t>Не требуется дополнительно копировать файлы на какие-либо носители (экономия времени, нет привязки к другим устройствам, и т.д.)</a:t>
            </a:r>
          </a:p>
        </p:txBody>
      </p:sp>
      <p:pic>
        <p:nvPicPr>
          <p:cNvPr id="11270" name="Picture 5" descr="embl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724400"/>
            <a:ext cx="172878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3490913" y="2924175"/>
            <a:ext cx="1441450" cy="10080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935038" y="4076700"/>
            <a:ext cx="6551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Доступность к файлам с любого устройства и любым пользователем (*Вами определенным)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2119</TotalTime>
  <Words>693</Words>
  <Application>Microsoft Office PowerPoint</Application>
  <PresentationFormat>Экран (4:3)</PresentationFormat>
  <Paragraphs>128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Wingdings</vt:lpstr>
      <vt:lpstr>Times New Roman</vt:lpstr>
      <vt:lpstr>Arial Black</vt:lpstr>
      <vt:lpstr>Скругленный</vt:lpstr>
      <vt:lpstr>Применение сетевых технологий  в учебном процессе</vt:lpstr>
      <vt:lpstr>Электронное обучение, дистанционные образовательные технологии</vt:lpstr>
      <vt:lpstr>Электронное обучение, дистанционные образовательные технологии</vt:lpstr>
      <vt:lpstr>Электронное обучение, дистанционные образовательные технологии</vt:lpstr>
      <vt:lpstr>Сетевые технологии</vt:lpstr>
      <vt:lpstr>Работа с документами совместного доступа</vt:lpstr>
      <vt:lpstr>Работа с сетевым диском</vt:lpstr>
      <vt:lpstr>Работа с сетевым диском</vt:lpstr>
      <vt:lpstr>Работа с сетевым диском</vt:lpstr>
      <vt:lpstr>Работа с сетевым диском</vt:lpstr>
      <vt:lpstr>Работа с сетевым диском</vt:lpstr>
      <vt:lpstr>Работа с документами совместного доступа Google</vt:lpstr>
      <vt:lpstr>Работа с документами совместного доступа Yandex</vt:lpstr>
      <vt:lpstr>Работа с сетевым диском</vt:lpstr>
      <vt:lpstr>Работа с сетевым диском</vt:lpstr>
      <vt:lpstr>Слайд 16</vt:lpstr>
      <vt:lpstr>Слайд 17</vt:lpstr>
      <vt:lpstr>Слайд 18</vt:lpstr>
      <vt:lpstr>Кафедра теоретических основ информатики</vt:lpstr>
      <vt:lpstr>Слайд 20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информационных ресурсов, сервисов Интернет в формировании образовательного пространства школы</dc:title>
  <dc:creator>Noname</dc:creator>
  <cp:lastModifiedBy>учитель</cp:lastModifiedBy>
  <cp:revision>261</cp:revision>
  <dcterms:created xsi:type="dcterms:W3CDTF">2003-03-02T04:17:14Z</dcterms:created>
  <dcterms:modified xsi:type="dcterms:W3CDTF">2013-11-07T11:48:38Z</dcterms:modified>
</cp:coreProperties>
</file>