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0" r:id="rId4"/>
    <p:sldId id="257" r:id="rId5"/>
    <p:sldId id="272" r:id="rId6"/>
    <p:sldId id="260" r:id="rId7"/>
    <p:sldId id="273" r:id="rId8"/>
    <p:sldId id="268" r:id="rId9"/>
    <p:sldId id="269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B9EC1-A2D0-4FCC-B4E9-857EA584E134}" type="datetimeFigureOut">
              <a:rPr lang="ru-RU"/>
              <a:pPr>
                <a:defRPr/>
              </a:pPr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D51C2-A134-44C8-9F31-ECA3D78B34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56C08-5ACD-4173-AD07-57617C2356F8}" type="datetimeFigureOut">
              <a:rPr lang="ru-RU"/>
              <a:pPr>
                <a:defRPr/>
              </a:pPr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B18A8-279D-4708-B93A-34A07EEBD2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E0B68-685F-4386-AB4A-607835B7B089}" type="datetimeFigureOut">
              <a:rPr lang="ru-RU"/>
              <a:pPr>
                <a:defRPr/>
              </a:pPr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06D5A-B4E3-4BA4-B521-4D37116C7B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10570-9395-4C21-8713-6A8D52524BD1}" type="datetimeFigureOut">
              <a:rPr lang="ru-RU"/>
              <a:pPr>
                <a:defRPr/>
              </a:pPr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6F127-E3DB-4FFC-9218-7F58D2E9E2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08424-6E12-4BE3-B726-980F0C94B64D}" type="datetimeFigureOut">
              <a:rPr lang="ru-RU"/>
              <a:pPr>
                <a:defRPr/>
              </a:pPr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8CBDE-874B-4AD7-ADC9-5168A7CEDF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DC220-1540-4422-A1B2-A02CA9EBA533}" type="datetimeFigureOut">
              <a:rPr lang="ru-RU"/>
              <a:pPr>
                <a:defRPr/>
              </a:pPr>
              <a:t>07.11.2013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05429-8B35-4509-BC4F-DBE87BCF8B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D359E-6C09-4DF8-B86E-2BA18F39313D}" type="datetimeFigureOut">
              <a:rPr lang="ru-RU"/>
              <a:pPr>
                <a:defRPr/>
              </a:pPr>
              <a:t>07.11.2013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426D7-C830-447D-B567-8A6BFF6BDC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01143-1F21-45E9-B2E7-914AC732878E}" type="datetimeFigureOut">
              <a:rPr lang="ru-RU"/>
              <a:pPr>
                <a:defRPr/>
              </a:pPr>
              <a:t>07.11.2013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D8B1E-0F34-431A-B2E6-6207C3A53D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ADEF2-851C-4C45-99C5-51E288B75050}" type="datetimeFigureOut">
              <a:rPr lang="ru-RU"/>
              <a:pPr>
                <a:defRPr/>
              </a:pPr>
              <a:t>07.11.2013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B6CA4-E9B2-4719-B2B1-4E9E7BFB1B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B1B57-D536-4A39-8E95-DDB1EA3D82FA}" type="datetimeFigureOut">
              <a:rPr lang="ru-RU"/>
              <a:pPr>
                <a:defRPr/>
              </a:pPr>
              <a:t>07.11.2013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D849B-EBE8-42C9-A9A9-855D15EF91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4161C-036E-4CF4-A3D0-759DC664F3FA}" type="datetimeFigureOut">
              <a:rPr lang="ru-RU"/>
              <a:pPr>
                <a:defRPr/>
              </a:pPr>
              <a:t>07.11.2013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F9238-20AB-4D73-A38D-9ABA8D38BD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DC9C16-A880-420B-9916-0E8484199F36}" type="datetimeFigureOut">
              <a:rPr lang="ru-RU"/>
              <a:pPr>
                <a:defRPr/>
              </a:pPr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0C4631-5AA6-435C-90D4-6EF7E55C0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4" descr="_XPlatBlu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142875" y="142875"/>
            <a:ext cx="8858250" cy="3571875"/>
          </a:xfrm>
        </p:spPr>
        <p:txBody>
          <a:bodyPr/>
          <a:lstStyle/>
          <a:p>
            <a:pPr eaLnBrk="1" hangingPunct="1"/>
            <a:r>
              <a:rPr lang="ru-RU" alt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Организация профильного обучения по информатике и ИКТ </a:t>
            </a:r>
            <a:br>
              <a:rPr lang="ru-RU" alt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школе</a:t>
            </a:r>
          </a:p>
        </p:txBody>
      </p:sp>
      <p:sp>
        <p:nvSpPr>
          <p:cNvPr id="205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3" y="3886200"/>
            <a:ext cx="8572500" cy="1752600"/>
          </a:xfrm>
        </p:spPr>
        <p:txBody>
          <a:bodyPr/>
          <a:lstStyle/>
          <a:p>
            <a:pPr algn="r" eaLnBrk="1" hangingPunct="1"/>
            <a:r>
              <a:rPr lang="ru-RU" altLang="ru-RU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Юрцева С.С.,</a:t>
            </a:r>
            <a:br>
              <a:rPr lang="ru-RU" altLang="ru-RU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МБОУ «Гимназия№42»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4" descr="_XPlatBlu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>
          <a:xfrm>
            <a:off x="107950" y="333375"/>
            <a:ext cx="9036050" cy="1773238"/>
          </a:xfrm>
        </p:spPr>
        <p:txBody>
          <a:bodyPr/>
          <a:lstStyle/>
          <a:p>
            <a:pPr eaLnBrk="1" hangingPunct="1"/>
            <a:r>
              <a:rPr lang="ru-RU" altLang="ru-RU" sz="4000" smtClean="0">
                <a:solidFill>
                  <a:srgbClr val="C00000"/>
                </a:solidFill>
              </a:rPr>
              <a:t> Профильная информатика: </a:t>
            </a:r>
            <a:br>
              <a:rPr lang="ru-RU" altLang="ru-RU" sz="4000" smtClean="0">
                <a:solidFill>
                  <a:srgbClr val="C00000"/>
                </a:solidFill>
              </a:rPr>
            </a:br>
            <a:r>
              <a:rPr lang="ru-RU" altLang="ru-RU" sz="4000" smtClean="0">
                <a:solidFill>
                  <a:srgbClr val="C00000"/>
                </a:solidFill>
              </a:rPr>
              <a:t> общая профильность школы</a:t>
            </a:r>
            <a:r>
              <a:rPr lang="en-US" altLang="ru-RU" sz="4000" smtClean="0">
                <a:solidFill>
                  <a:srgbClr val="C00000"/>
                </a:solidFill>
              </a:rPr>
              <a:t> </a:t>
            </a:r>
            <a:r>
              <a:rPr lang="ru-RU" altLang="ru-RU" sz="4000" smtClean="0">
                <a:solidFill>
                  <a:srgbClr val="C00000"/>
                </a:solidFill>
              </a:rPr>
              <a:t>и социальный заказ общества</a:t>
            </a:r>
            <a:br>
              <a:rPr lang="ru-RU" altLang="ru-RU" sz="4000" smtClean="0">
                <a:solidFill>
                  <a:srgbClr val="C00000"/>
                </a:solidFill>
              </a:rPr>
            </a:br>
            <a:endParaRPr lang="ru-RU" altLang="ru-RU" sz="4000" smtClean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2571750"/>
            <a:ext cx="8640762" cy="4014788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</a:rPr>
              <a:t>ЦЕЛИ ПРОФИЛЬНОГО ОБУЧЕНИЯ: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b="1" dirty="0" smtClean="0">
                <a:latin typeface="Times New Roman" pitchFamily="18" charset="0"/>
              </a:rPr>
              <a:t> </a:t>
            </a:r>
            <a:r>
              <a:rPr lang="ru-RU" sz="3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ИКТ </a:t>
            </a:r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компетенций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3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38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</a:rPr>
              <a:t>Развитие интеллекта 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3800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</a:rPr>
              <a:t> Социализация школьников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4" descr="_XPlatBlu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ИКТ – компетентность:</a:t>
            </a:r>
            <a:r>
              <a:rPr lang="en-US" alt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ru-RU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Кузнецову</a:t>
            </a:r>
            <a:r>
              <a:rPr lang="en-US" altLang="ru-RU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sz="2800" smtClean="0"/>
          </a:p>
        </p:txBody>
      </p:sp>
      <p:sp>
        <p:nvSpPr>
          <p:cNvPr id="4100" name="Содержимое 2"/>
          <p:cNvSpPr>
            <a:spLocks noGrp="1"/>
          </p:cNvSpPr>
          <p:nvPr>
            <p:ph idx="1"/>
          </p:nvPr>
        </p:nvSpPr>
        <p:spPr>
          <a:xfrm>
            <a:off x="107950" y="1600200"/>
            <a:ext cx="8856663" cy="5068888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оптимальное применение </a:t>
            </a:r>
            <a:r>
              <a:rPr lang="ru-RU" alt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накопленных (познавательных, этических и технических) ЗУН учащимися для </a:t>
            </a:r>
            <a:r>
              <a:rPr lang="ru-RU" altLang="ru-RU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решения практико-ориентированных</a:t>
            </a:r>
            <a:r>
              <a:rPr lang="ru-RU" alt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(в т.ч. сложных и ранее незнакомых)  задач в учебной и повседневной  деятельности;</a:t>
            </a:r>
          </a:p>
          <a:p>
            <a:pPr eaLnBrk="1" hangingPunct="1"/>
            <a:r>
              <a:rPr lang="ru-RU" alt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иметь </a:t>
            </a:r>
            <a:r>
              <a:rPr lang="ru-RU" altLang="ru-RU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представления о последствиях своей деятельности</a:t>
            </a:r>
            <a:r>
              <a:rPr lang="ru-RU" alt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 также нести за них </a:t>
            </a:r>
            <a:r>
              <a:rPr lang="ru-RU" altLang="ru-RU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ответственность</a:t>
            </a:r>
            <a:r>
              <a:rPr lang="ru-RU" alt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4" descr="_XPlatBlu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Профили в гимназии 42:</a:t>
            </a:r>
          </a:p>
        </p:txBody>
      </p:sp>
      <p:sp>
        <p:nvSpPr>
          <p:cNvPr id="5124" name="Содержимое 2"/>
          <p:cNvSpPr>
            <a:spLocks noGrp="1"/>
          </p:cNvSpPr>
          <p:nvPr>
            <p:ph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pPr eaLnBrk="1" hangingPunct="1"/>
            <a:r>
              <a:rPr lang="ru-RU" altLang="ru-RU" sz="4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Информатика-математика</a:t>
            </a:r>
          </a:p>
          <a:p>
            <a:pPr eaLnBrk="1" hangingPunct="1"/>
            <a:r>
              <a:rPr lang="ru-RU" altLang="ru-RU" sz="4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Естественно-научный</a:t>
            </a:r>
          </a:p>
          <a:p>
            <a:pPr eaLnBrk="1" hangingPunct="1"/>
            <a:r>
              <a:rPr lang="ru-RU" altLang="ru-RU" sz="4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Гуманитарный</a:t>
            </a:r>
            <a:r>
              <a:rPr lang="ru-RU" alt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4" descr="_XPlatBlu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rgbClr val="FF0000"/>
                </a:solidFill>
                <a:latin typeface="Times New Roman" pitchFamily="18" charset="0"/>
              </a:rPr>
              <a:t>УРОВНЕВАЯ СТРУКТУРА ИЗУЧЕНИЯ КУРСА ИНФОРМАТИКИ И ИКТ В ГИМНАЗИИ №42 :</a:t>
            </a:r>
            <a:br>
              <a:rPr lang="ru-RU" altLang="ru-RU" sz="2800" b="1" smtClean="0">
                <a:solidFill>
                  <a:srgbClr val="FF0000"/>
                </a:solidFill>
                <a:latin typeface="Times New Roman" pitchFamily="18" charset="0"/>
              </a:rPr>
            </a:br>
            <a:endParaRPr lang="ru-RU" altLang="ru-RU" sz="2800" b="1" smtClean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5435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dirty="0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Пропедевтический                    (3-5 </a:t>
            </a:r>
            <a:r>
              <a:rPr lang="ru-RU" altLang="ru-RU" dirty="0" err="1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кл</a:t>
            </a: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defRPr/>
            </a:pPr>
            <a:r>
              <a:rPr lang="ru-RU" altLang="ru-RU" dirty="0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Базовый </a:t>
            </a: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(6-7 </a:t>
            </a:r>
            <a:r>
              <a:rPr lang="ru-RU" altLang="ru-RU" dirty="0" err="1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кл</a:t>
            </a: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) </a:t>
            </a:r>
          </a:p>
          <a:p>
            <a:pPr eaLnBrk="1" hangingPunct="1">
              <a:defRPr/>
            </a:pPr>
            <a:r>
              <a:rPr lang="ru-RU" alt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Предпрофильный</a:t>
            </a:r>
            <a:r>
              <a:rPr lang="ru-RU" altLang="ru-RU" dirty="0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endParaRPr lang="ru-RU" altLang="ru-RU" dirty="0">
              <a:solidFill>
                <a:srgbClr val="002060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                        (8-9 </a:t>
            </a:r>
            <a:r>
              <a:rPr lang="ru-RU" altLang="ru-RU" dirty="0" err="1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кл</a:t>
            </a: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defRPr/>
            </a:pPr>
            <a:r>
              <a:rPr lang="ru-RU" altLang="ru-RU" dirty="0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Профильный (10-11 </a:t>
            </a:r>
            <a:r>
              <a:rPr lang="ru-RU" alt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кл</a:t>
            </a:r>
            <a:r>
              <a:rPr lang="ru-RU" altLang="ru-RU" dirty="0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)</a:t>
            </a:r>
            <a:endParaRPr lang="ru-RU" altLang="ru-RU" dirty="0">
              <a:solidFill>
                <a:srgbClr val="002060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ru-RU" altLang="ru-RU" dirty="0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Углубленный </a:t>
            </a: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10-11кл 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92725" y="1600200"/>
            <a:ext cx="3743325" cy="4525963"/>
          </a:xfrm>
        </p:spPr>
        <p:txBody>
          <a:bodyPr/>
          <a:lstStyle/>
          <a:p>
            <a:pPr algn="ctr" eaLnBrk="1" hangingPunct="1">
              <a:buFont typeface="Arial" charset="0"/>
              <a:buNone/>
              <a:defRPr/>
            </a:pPr>
            <a:endParaRPr lang="ru-RU" altLang="ru-RU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algn="ctr" eaLnBrk="1" hangingPunct="1">
              <a:buFont typeface="Arial" charset="0"/>
              <a:buNone/>
              <a:defRPr/>
            </a:pPr>
            <a:endParaRPr lang="ru-RU" altLang="ru-RU" dirty="0">
              <a:solidFill>
                <a:srgbClr val="0000CC"/>
              </a:solidFill>
              <a:latin typeface="Times New Roman" pitchFamily="18" charset="0"/>
            </a:endParaRPr>
          </a:p>
          <a:p>
            <a:pPr algn="ctr" eaLnBrk="1" hangingPunct="1">
              <a:buFont typeface="Arial" charset="0"/>
              <a:buNone/>
              <a:defRPr/>
            </a:pPr>
            <a:endParaRPr lang="ru-RU" altLang="ru-RU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algn="ctr" eaLnBrk="1" hangingPunct="1">
              <a:buFont typeface="Arial" charset="0"/>
              <a:buNone/>
              <a:defRPr/>
            </a:pPr>
            <a:r>
              <a:rPr lang="ru-RU" altLang="ru-RU" dirty="0" smtClean="0">
                <a:solidFill>
                  <a:srgbClr val="0000CC"/>
                </a:solidFill>
                <a:latin typeface="Times New Roman" pitchFamily="18" charset="0"/>
              </a:rPr>
              <a:t>Информатика-математика</a:t>
            </a:r>
            <a:endParaRPr lang="ru-RU" altLang="ru-RU" dirty="0">
              <a:solidFill>
                <a:srgbClr val="0000CC"/>
              </a:solidFill>
              <a:latin typeface="Times New Roman" pitchFamily="18" charset="0"/>
            </a:endParaRPr>
          </a:p>
          <a:p>
            <a:pPr algn="ctr" eaLnBrk="1" hangingPunct="1">
              <a:buFont typeface="Arial" charset="0"/>
              <a:buNone/>
              <a:defRPr/>
            </a:pPr>
            <a:r>
              <a:rPr lang="ru-RU" altLang="ru-RU" dirty="0">
                <a:solidFill>
                  <a:srgbClr val="0000CC"/>
                </a:solidFill>
                <a:latin typeface="Times New Roman" pitchFamily="18" charset="0"/>
              </a:rPr>
              <a:t>Естественно-научный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altLang="ru-RU" dirty="0">
                <a:solidFill>
                  <a:srgbClr val="0000CC"/>
                </a:solidFill>
                <a:latin typeface="Times New Roman" pitchFamily="18" charset="0"/>
              </a:rPr>
              <a:t>Гуманитарный 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3" descr="_XPlatBlu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404813"/>
            <a:ext cx="8856662" cy="6337300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</a:rPr>
              <a:t>ПРОПЕДЕВТИЧЕСКИЙ УРОВЕНЬ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</a:rPr>
              <a:t>–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</a:rPr>
              <a:t>     модули, обеспечивающие начальное знакомство учащихся с информатикой и информационными технологиями.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</a:rPr>
              <a:t>БАЗОВЫЙ УРОВЕНЬ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</a:rPr>
              <a:t>–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</a:rPr>
              <a:t>     модули, обязательные для изучения, обеспечивающие выполнение минимальных требований к содержанию образования по информатике. 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</a:rPr>
              <a:t>ПРОФИЛЬНЫЙ УРОВЕНЬ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</a:rPr>
              <a:t>-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</a:rPr>
              <a:t>     модули, обеспечивающие изучение новых информационных технологий и требующие наличия современных персональных компьютеров, а также соответствующего программного  обеспечения. 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</a:rPr>
              <a:t>УГЛУБЛЕННЫЙ  УРОВЕНЬ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</a:rPr>
              <a:t>–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</a:rPr>
              <a:t>    модули, обеспечивающие получение учащимися углубленных знаний по информатике, в том числе, необходимых для поступления в ВУЗ.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/>
            <a:r>
              <a:rPr lang="ru-RU" altLang="ru-RU" sz="38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Учебный план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07950" y="836613"/>
          <a:ext cx="8928100" cy="6143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583730"/>
                <a:gridCol w="2880766"/>
                <a:gridCol w="3095452"/>
              </a:tblGrid>
              <a:tr h="72009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классы</a:t>
                      </a:r>
                      <a:endParaRPr lang="ru-RU" sz="18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Обязательная</a:t>
                      </a:r>
                    </a:p>
                    <a:p>
                      <a:r>
                        <a:rPr lang="ru-RU" sz="1800" dirty="0" smtClean="0"/>
                        <a:t> часть - часов</a:t>
                      </a:r>
                      <a:endParaRPr lang="ru-RU" sz="18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Предметный </a:t>
                      </a:r>
                    </a:p>
                    <a:p>
                      <a:r>
                        <a:rPr lang="ru-RU" sz="1800" dirty="0" smtClean="0"/>
                        <a:t>курс -             часов</a:t>
                      </a:r>
                      <a:endParaRPr lang="ru-RU" sz="18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Внеурочная </a:t>
                      </a:r>
                    </a:p>
                    <a:p>
                      <a:r>
                        <a:rPr lang="ru-RU" sz="1800" dirty="0" smtClean="0"/>
                        <a:t>деятельность</a:t>
                      </a:r>
                      <a:endParaRPr lang="ru-RU" sz="1800" dirty="0"/>
                    </a:p>
                  </a:txBody>
                  <a:tcPr marT="45721" marB="45721"/>
                </a:tc>
              </a:tr>
              <a:tr h="64009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3-4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Введение в информатику- 1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Робототехника ,</a:t>
                      </a: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Лого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/>
                </a:tc>
              </a:tr>
              <a:tr h="64009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5-7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Введение в информатику- 1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Лого, Робототехника, программирование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/>
                </a:tc>
              </a:tr>
              <a:tr h="642491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инф-мат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Программирование – 1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Робототехника, программирование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/>
                </a:tc>
              </a:tr>
              <a:tr h="506879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1800" b="1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гум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е-н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/>
                </a:tc>
              </a:tr>
              <a:tr h="64009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инф-мат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Программирование – 1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Робототехника, программирование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/>
                </a:tc>
              </a:tr>
              <a:tr h="506879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ru-RU" sz="1800" b="1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гум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е-н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/>
                </a:tc>
              </a:tr>
              <a:tr h="700026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10-11</a:t>
                      </a:r>
                    </a:p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инф-мат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Робототехника, программирование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/>
                </a:tc>
              </a:tr>
              <a:tr h="64009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10-11 е-н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Цифровые лаборатории -1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/>
                </a:tc>
              </a:tr>
              <a:tr h="506879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10-11 </a:t>
                      </a:r>
                      <a:r>
                        <a:rPr lang="ru-RU" sz="1800" b="1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гум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800" b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Издательская деятельность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3" descr="_XPlatBlu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rgbClr val="C00000"/>
                </a:solidFill>
                <a:latin typeface="Times New Roman" pitchFamily="18" charset="0"/>
              </a:rPr>
              <a:t>УЧЕБНИКИ:</a:t>
            </a:r>
            <a:endParaRPr lang="ru-RU" altLang="ru-RU" smtClean="0">
              <a:solidFill>
                <a:srgbClr val="C00000"/>
              </a:solidFill>
            </a:endParaRP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</a:rPr>
              <a:t>обязательные</a:t>
            </a:r>
            <a:r>
              <a:rPr lang="ru-RU" altLang="ru-RU" dirty="0" smtClean="0">
                <a:latin typeface="Times New Roman" pitchFamily="18" charset="0"/>
              </a:rPr>
              <a:t> </a:t>
            </a:r>
            <a:r>
              <a:rPr lang="ru-RU" altLang="ru-RU" dirty="0" smtClean="0">
                <a:solidFill>
                  <a:srgbClr val="002060"/>
                </a:solidFill>
                <a:latin typeface="Times New Roman" pitchFamily="18" charset="0"/>
              </a:rPr>
              <a:t>(утвержденные или рекомендованные МО, которые должны быть в наличии у каждого учащегося);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altLang="ru-RU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</a:rPr>
              <a:t>д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</a:rPr>
              <a:t>ополнительные </a:t>
            </a:r>
            <a:r>
              <a:rPr lang="ru-RU" altLang="ru-RU" dirty="0" smtClean="0">
                <a:solidFill>
                  <a:srgbClr val="002060"/>
                </a:solidFill>
                <a:latin typeface="Times New Roman" pitchFamily="18" charset="0"/>
              </a:rPr>
              <a:t>(наличие у учителя и по желанию у учащихся);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ru-RU" altLang="ru-RU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dirty="0" smtClean="0">
                <a:solidFill>
                  <a:srgbClr val="C00000"/>
                </a:solidFill>
                <a:latin typeface="Times New Roman" pitchFamily="18" charset="0"/>
              </a:rPr>
              <a:t>электронные</a:t>
            </a:r>
            <a:r>
              <a:rPr lang="ru-RU" altLang="ru-RU" dirty="0" smtClean="0">
                <a:latin typeface="Times New Roman" pitchFamily="18" charset="0"/>
              </a:rPr>
              <a:t> </a:t>
            </a:r>
            <a:r>
              <a:rPr lang="ru-RU" altLang="ru-RU" dirty="0" smtClean="0">
                <a:solidFill>
                  <a:srgbClr val="002060"/>
                </a:solidFill>
                <a:latin typeface="Times New Roman" pitchFamily="18" charset="0"/>
              </a:rPr>
              <a:t>учебники и методические пособия;</a:t>
            </a:r>
            <a:r>
              <a:rPr lang="ru-RU" altLang="ru-RU" sz="2400" dirty="0" smtClean="0">
                <a:solidFill>
                  <a:srgbClr val="002060"/>
                </a:solidFill>
              </a:rPr>
              <a:t> </a:t>
            </a:r>
          </a:p>
          <a:p>
            <a:pPr eaLnBrk="1" hangingPunct="1">
              <a:defRPr/>
            </a:pPr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4" descr="_XPlatBlu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</a:rPr>
              <a:t>ОРГАНИЗАЦИЯ ПРАКТИЧЕСКИХ РАБОТ:</a:t>
            </a:r>
            <a:endParaRPr lang="ru-RU" dirty="0" smtClean="0">
              <a:solidFill>
                <a:srgbClr val="C00000"/>
              </a:solidFill>
            </a:endParaRP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altLang="ru-RU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ru-RU" altLang="ru-RU" dirty="0" smtClean="0">
                <a:solidFill>
                  <a:srgbClr val="C00000"/>
                </a:solidFill>
                <a:latin typeface="Times New Roman" pitchFamily="18" charset="0"/>
              </a:rPr>
              <a:t>ПРОЕКТ</a:t>
            </a:r>
            <a:r>
              <a:rPr lang="ru-RU" altLang="ru-RU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</a:rPr>
              <a:t> – </a:t>
            </a:r>
            <a:r>
              <a:rPr lang="ru-RU" altLang="ru-RU" dirty="0" smtClean="0">
                <a:solidFill>
                  <a:srgbClr val="0000CC"/>
                </a:solidFill>
                <a:latin typeface="Times New Roman" pitchFamily="18" charset="0"/>
              </a:rPr>
              <a:t>в рамках урока  или 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ru-RU" altLang="ru-RU" dirty="0" smtClean="0">
                <a:solidFill>
                  <a:srgbClr val="0000CC"/>
                </a:solidFill>
                <a:latin typeface="Times New Roman" pitchFamily="18" charset="0"/>
              </a:rPr>
              <a:t>большая по временным затратам практическая работа, 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ru-RU" altLang="ru-RU" dirty="0" smtClean="0">
                <a:solidFill>
                  <a:srgbClr val="0000CC"/>
                </a:solidFill>
                <a:latin typeface="Times New Roman" pitchFamily="18" charset="0"/>
              </a:rPr>
              <a:t>ориентированная на получение целостного содержательного результата, 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ru-RU" altLang="ru-RU" dirty="0" smtClean="0">
                <a:solidFill>
                  <a:srgbClr val="0000CC"/>
                </a:solidFill>
                <a:latin typeface="Times New Roman" pitchFamily="18" charset="0"/>
              </a:rPr>
              <a:t>осмысленного и интересного для учащихся 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352</Words>
  <Application>Microsoft Office PowerPoint</Application>
  <PresentationFormat>Экран (4:3)</PresentationFormat>
  <Paragraphs>85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Тема Office</vt:lpstr>
      <vt:lpstr>Организация профильного обучения по информатике и ИКТ  в школе</vt:lpstr>
      <vt:lpstr> Профильная информатика:   общая профильность школы и социальный заказ общества </vt:lpstr>
      <vt:lpstr>ИКТ – компетентность: (по Кузнецову)</vt:lpstr>
      <vt:lpstr>Профили в гимназии 42:</vt:lpstr>
      <vt:lpstr>УРОВНЕВАЯ СТРУКТУРА ИЗУЧЕНИЯ КУРСА ИНФОРМАТИКИ И ИКТ В ГИМНАЗИИ №42 : </vt:lpstr>
      <vt:lpstr>Слайд 6</vt:lpstr>
      <vt:lpstr>Учебный план</vt:lpstr>
      <vt:lpstr>УЧЕБНИКИ:</vt:lpstr>
      <vt:lpstr>ОРГАНИЗАЦИЯ ПРАКТИЧЕСКИХ РАБОТ:</vt:lpstr>
    </vt:vector>
  </TitlesOfParts>
  <Company>Гимназия 42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профильного обучения по информатике и ИКТ  в школе</dc:title>
  <dc:creator>Учитель</dc:creator>
  <cp:lastModifiedBy>учитель</cp:lastModifiedBy>
  <cp:revision>20</cp:revision>
  <dcterms:created xsi:type="dcterms:W3CDTF">2013-11-05T00:46:17Z</dcterms:created>
  <dcterms:modified xsi:type="dcterms:W3CDTF">2013-11-07T11:54:51Z</dcterms:modified>
</cp:coreProperties>
</file>