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</p:sldMasterIdLst>
  <p:sldIdLst>
    <p:sldId id="291" r:id="rId6"/>
    <p:sldId id="289" r:id="rId7"/>
    <p:sldId id="257" r:id="rId8"/>
    <p:sldId id="258" r:id="rId9"/>
    <p:sldId id="285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7" r:id="rId33"/>
    <p:sldId id="284" r:id="rId34"/>
    <p:sldId id="286" r:id="rId35"/>
    <p:sldId id="29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29C2-BE7E-4432-AB76-FF03ECA84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1DE0-4EEE-40B4-8C96-5167484C3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B37A-A605-4C12-AA4E-EA1D8CE74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7344-E3B7-4D67-A76B-EB032335A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E76B2-29F2-4F63-B7E9-6F7AEC3C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65E4-F7C7-4E65-B77B-EDF033BDC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282A-BFF9-4CDB-9BF2-2E1CF6E4B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898B-046E-41D5-9A9E-2EE79586D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0ACF-69AB-49A2-B1DC-C1A94003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0C87-3704-489D-AC82-057F06200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C804-D863-4981-829C-DF01E588D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F3AE-031E-4902-9BAE-3BD879C8B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CE82-5E34-4106-85D0-627E834E4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6DD3-BBC7-44A7-AF11-F0E48E0D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633E-A792-4749-BAB3-23F279B6B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08F9-4EB0-4F11-A78D-6EEB1F1DA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AF6D-7743-4248-A588-AC6FF7D03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DAA1-F6A2-4421-999A-8E2625819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F71E-2B95-4E26-9769-913FFD406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90D83-EAD1-420C-B61B-FD933E195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FF5E-8466-4A7F-8C2E-B3662F23F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FFB1-1F0F-4BD8-8949-6F4ED898D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D793-1FB2-4FC4-B1AB-367CD824C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4417-1553-4947-846E-854B70A5C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8F5C-FF41-4720-BD28-C99B63A23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D834-B457-4B11-8295-40558000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1184-F6D4-45F9-9925-E29F2CE24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2DB93-34C7-4286-A46A-09CB45178D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2C9AC-8EF9-4D56-B3B5-40AFD42AA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88E3-06C1-4265-9BD4-4D127B1A41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DBABB-B0A6-425D-805D-12F21B8A93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77862-9563-4371-9F48-CCD8FE3853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0CF69-5015-4F7B-9463-D5D68454A1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A416-9A90-4ABA-B07A-9BB678167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E3CB5-785A-4A38-8194-E1A1521B2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5ED3E-E362-4F27-9578-D590EEA576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BF8FB-3392-433C-A0CC-E907112A8D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32301-C821-448B-B814-E89E0F1EFA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4204D-2CCF-44BE-8605-C31F130EFE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21DB29-E456-432F-B794-E01EC05BA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C049-0E6A-4F4C-94DB-A212AD3F1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9AE5-DD7F-4172-8864-F03738E9D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4E3E-A6AC-4358-9AFA-A55243E96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3488-8B0A-45DF-802C-3E91B4451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37A1-3BEB-41B6-B199-6F06AF819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CDEE-8DEA-4406-9365-D23800260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6199-24EF-4932-9614-2C5065848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55A-EDBE-459D-BF5F-A16BF6F5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6A7E-486E-4B86-BA25-3330C658B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7C6C-2330-4ED6-802D-E80666ECD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447A-74ED-4AAD-8522-ED9776A3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264B-7F64-48C1-9588-E93FE5E39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03B5-4D18-43A1-9E97-D4E6840DB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FF58-5F38-42FC-B849-B41788C59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8AF0-63B3-4B93-80AF-B5B885184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5638-AAA3-4E3B-B68C-5242AE26B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8F6633-500E-4687-B180-0D4B21301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0FB704-FEE7-4DB3-B9F0-258776D4F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A0E0F-DA17-4DFA-B0B3-BD0B56CB9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BA6252-356A-4DDF-BAFA-B1198B6770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5D7AA-5E9D-4176-8E10-83D271903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ctrTitle"/>
          </p:nvPr>
        </p:nvSpPr>
        <p:spPr>
          <a:xfrm>
            <a:off x="2484438" y="260350"/>
            <a:ext cx="5795962" cy="2952750"/>
          </a:xfrm>
          <a:solidFill>
            <a:schemeClr val="accent1">
              <a:alpha val="11000"/>
            </a:schemeClr>
          </a:solidFill>
        </p:spPr>
        <p:txBody>
          <a:bodyPr/>
          <a:lstStyle/>
          <a:p>
            <a:pPr algn="l"/>
            <a:r>
              <a:rPr lang="ru-RU" sz="4000" b="1" dirty="0"/>
              <a:t>Интеграция элементов робототехники в образовательный процесс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subTitle" idx="1"/>
          </p:nvPr>
        </p:nvSpPr>
        <p:spPr>
          <a:xfrm>
            <a:off x="1963738" y="3933825"/>
            <a:ext cx="4840287" cy="172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Еременко Светлана Анатольевна</a:t>
            </a:r>
          </a:p>
          <a:p>
            <a:pPr>
              <a:lnSpc>
                <a:spcPct val="90000"/>
              </a:lnSpc>
            </a:pPr>
            <a:r>
              <a:rPr lang="ru-RU" sz="2400"/>
              <a:t>МБОУ «Благовещенская СОШ №2»</a:t>
            </a:r>
          </a:p>
          <a:p>
            <a:pPr>
              <a:lnSpc>
                <a:spcPct val="90000"/>
              </a:lnSpc>
            </a:pPr>
            <a:r>
              <a:rPr lang="ru-RU" sz="2400"/>
              <a:t>Благовещенского района Алтайского края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63492" name="Picture 4" descr="anywall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7"/>
          <a:stretch>
            <a:fillRect/>
          </a:stretch>
        </p:blipFill>
        <p:spPr bwMode="auto">
          <a:xfrm>
            <a:off x="-36513" y="333375"/>
            <a:ext cx="2633663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3" name="Group 43"/>
          <p:cNvGraphicFramePr>
            <a:graphicFrameLocks noGrp="1"/>
          </p:cNvGraphicFramePr>
          <p:nvPr>
            <p:ph idx="1"/>
          </p:nvPr>
        </p:nvGraphicFramePr>
        <p:xfrm>
          <a:off x="323850" y="333375"/>
          <a:ext cx="8507413" cy="6192838"/>
        </p:xfrm>
        <a:graphic>
          <a:graphicData uri="http://schemas.openxmlformats.org/drawingml/2006/table">
            <a:tbl>
              <a:tblPr/>
              <a:tblGrid>
                <a:gridCol w="3322638"/>
                <a:gridCol w="5184775"/>
              </a:tblGrid>
              <a:tr h="10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Раздел курса информатики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 вовлечения конструктора Лего в процесс обучения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Представление о системе объектов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Примеры информационных моделей систем – сборка модели из Лего на уроке. Например, машина, велосипед, маятник, и т.п.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Основные этапы моделирования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Описание основных этапов моделирования Лего-робота с помощью прикладных программ.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Алгоритмы. Исполнитель алгоритма.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Реализация видов алгоритмов при помощи собранной модели (исполнителя алгоритмов) Лего-робота и программного обеспечения Mindstorms.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6" name="Group 32"/>
          <p:cNvGraphicFramePr>
            <a:graphicFrameLocks noGrp="1"/>
          </p:cNvGraphicFramePr>
          <p:nvPr>
            <p:ph idx="1"/>
          </p:nvPr>
        </p:nvGraphicFramePr>
        <p:xfrm>
          <a:off x="395288" y="115888"/>
          <a:ext cx="8507412" cy="6562726"/>
        </p:xfrm>
        <a:graphic>
          <a:graphicData uri="http://schemas.openxmlformats.org/drawingml/2006/table">
            <a:tbl>
              <a:tblPr/>
              <a:tblGrid>
                <a:gridCol w="3322637"/>
                <a:gridCol w="518477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Раздел курса информатики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 вовлечения конструктора Лего в процесс обучения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программирования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Знакомство с программным обеспечением Mindstorms для Лего NXT (объектное программирование), составление программ и реализация их для робота модели NXT.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Коммуникации в глобальной сети Интернет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Поиск моделей для сборки роботов, программ, также участие в форумах, обмен опытом через сайт, электронную почту.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Архитектура ПК. Взаимодействие устройств компьютера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Объяснение взаимодействия устройств компьютера по прототипу работы Легоробота, т.к. он состоит из системного блока, проводов, двигателей, датчиков.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ctrTitle"/>
          </p:nvPr>
        </p:nvSpPr>
        <p:spPr>
          <a:xfrm>
            <a:off x="685800" y="87313"/>
            <a:ext cx="7772400" cy="1470025"/>
          </a:xfrm>
        </p:spPr>
        <p:txBody>
          <a:bodyPr/>
          <a:lstStyle/>
          <a:p>
            <a:r>
              <a:rPr lang="ru-RU" sz="3200" b="1"/>
              <a:t>Пример встраивания образовательной робототехники в преподавание информатики</a:t>
            </a:r>
          </a:p>
        </p:txBody>
      </p:sp>
      <p:sp>
        <p:nvSpPr>
          <p:cNvPr id="22561" name="Rectangle 33"/>
          <p:cNvSpPr>
            <a:spLocks noGrp="1"/>
          </p:cNvSpPr>
          <p:nvPr>
            <p:ph type="subTitle" idx="1"/>
          </p:nvPr>
        </p:nvSpPr>
        <p:spPr>
          <a:xfrm>
            <a:off x="1619250" y="2552700"/>
            <a:ext cx="5400675" cy="1752600"/>
          </a:xfrm>
        </p:spPr>
        <p:txBody>
          <a:bodyPr/>
          <a:lstStyle/>
          <a:p>
            <a:r>
              <a:rPr lang="ru-RU"/>
              <a:t>Алгоритмы. </a:t>
            </a:r>
          </a:p>
          <a:p>
            <a:r>
              <a:rPr lang="ru-RU"/>
              <a:t>Исполнитель алгоритма. </a:t>
            </a:r>
          </a:p>
          <a:p>
            <a:r>
              <a:rPr lang="ru-RU"/>
              <a:t>Среда программирования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Lego Wedo</a:t>
            </a: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Ситуация 1. </a:t>
            </a:r>
            <a:r>
              <a:rPr lang="ru-RU" sz="2000"/>
              <a:t>Для модели «Ванная комната» создайте программу для решения следующей задачи: При посещении ванной комнаты включается вентиляция, при этом на экране появляется надпись «Занято». После того, как человек выходит из ванной комнаты, вентиляция отключается, а на экране появляется надпись «Свободно».</a:t>
            </a:r>
          </a:p>
        </p:txBody>
      </p:sp>
      <p:pic>
        <p:nvPicPr>
          <p:cNvPr id="27655" name="Picture 7" descr="Ванная комната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1" name="Group 5"/>
          <p:cNvGrpSpPr>
            <a:grpSpLocks noChangeAspect="1"/>
          </p:cNvGrpSpPr>
          <p:nvPr/>
        </p:nvGrpSpPr>
        <p:grpSpPr bwMode="auto">
          <a:xfrm>
            <a:off x="0" y="33338"/>
            <a:ext cx="9144000" cy="6824662"/>
            <a:chOff x="866" y="9876"/>
            <a:chExt cx="7809" cy="7695"/>
          </a:xfrm>
        </p:grpSpPr>
        <p:sp>
          <p:nvSpPr>
            <p:cNvPr id="29702" name="AutoShape 6"/>
            <p:cNvSpPr>
              <a:spLocks noChangeAspect="1" noChangeArrowheads="1"/>
            </p:cNvSpPr>
            <p:nvPr/>
          </p:nvSpPr>
          <p:spPr bwMode="auto">
            <a:xfrm>
              <a:off x="866" y="9876"/>
              <a:ext cx="7809" cy="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2348" y="9876"/>
              <a:ext cx="1356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начало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024" y="10446"/>
              <a:ext cx="2034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напиши «Свободно»</a:t>
              </a: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647" y="12270"/>
              <a:ext cx="2147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напиши «Занято»</a:t>
              </a:r>
            </a:p>
            <a:p>
              <a:endParaRPr lang="ru-RU" sz="1200" b="1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4628" y="12840"/>
              <a:ext cx="2147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жди 2 с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628" y="13524"/>
              <a:ext cx="2147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включи мотор с мощностью, равной 5</a:t>
              </a:r>
            </a:p>
          </p:txBody>
        </p:sp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>
              <a:off x="4535" y="14322"/>
              <a:ext cx="2373" cy="791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сработал датчик движения</a:t>
              </a:r>
            </a:p>
          </p:txBody>
        </p:sp>
        <p:sp>
          <p:nvSpPr>
            <p:cNvPr id="29709" name="AutoShape 13"/>
            <p:cNvSpPr>
              <a:spLocks noChangeArrowheads="1"/>
            </p:cNvSpPr>
            <p:nvPr/>
          </p:nvSpPr>
          <p:spPr bwMode="auto">
            <a:xfrm>
              <a:off x="1856" y="11650"/>
              <a:ext cx="2373" cy="791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сработал датчик движения</a:t>
              </a: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032" y="10275"/>
              <a:ext cx="1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3032" y="11415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>
              <a:off x="4229" y="12042"/>
              <a:ext cx="14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>
              <a:off x="5711" y="12042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5711" y="12612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5711" y="13182"/>
              <a:ext cx="1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>
              <a:off x="6908" y="14721"/>
              <a:ext cx="5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7478" y="14721"/>
              <a:ext cx="1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5711" y="14094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4001" y="14721"/>
              <a:ext cx="5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flipV="1">
              <a:off x="4001" y="13296"/>
              <a:ext cx="1" cy="1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4001" y="13296"/>
              <a:ext cx="17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6395" y="15273"/>
              <a:ext cx="2147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останови мотор</a:t>
              </a: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6395" y="15861"/>
              <a:ext cx="2147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жди 0,5 с</a:t>
              </a: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6395" y="16434"/>
              <a:ext cx="2166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напиши «Свободно»</a:t>
              </a: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7534" y="15633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7534" y="16203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flipH="1">
              <a:off x="1550" y="12042"/>
              <a:ext cx="2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V="1">
              <a:off x="1550" y="10902"/>
              <a:ext cx="1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1550" y="10901"/>
              <a:ext cx="14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Text Box 34"/>
            <p:cNvSpPr txBox="1">
              <a:spLocks noChangeArrowheads="1"/>
            </p:cNvSpPr>
            <p:nvPr/>
          </p:nvSpPr>
          <p:spPr bwMode="auto">
            <a:xfrm>
              <a:off x="4685" y="11700"/>
              <a:ext cx="513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r>
                <a:rPr lang="ru-RU" sz="1200" b="1"/>
                <a:t>да</a:t>
              </a:r>
            </a:p>
          </p:txBody>
        </p:sp>
        <p:sp>
          <p:nvSpPr>
            <p:cNvPr id="29731" name="Text Box 35"/>
            <p:cNvSpPr txBox="1">
              <a:spLocks noChangeArrowheads="1"/>
            </p:cNvSpPr>
            <p:nvPr/>
          </p:nvSpPr>
          <p:spPr bwMode="auto">
            <a:xfrm>
              <a:off x="6965" y="14379"/>
              <a:ext cx="513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r>
                <a:rPr lang="ru-RU" sz="1200" b="1"/>
                <a:t>да</a:t>
              </a:r>
            </a:p>
          </p:txBody>
        </p:sp>
        <p:sp>
          <p:nvSpPr>
            <p:cNvPr id="29732" name="Text Box 36"/>
            <p:cNvSpPr txBox="1">
              <a:spLocks noChangeArrowheads="1"/>
            </p:cNvSpPr>
            <p:nvPr/>
          </p:nvSpPr>
          <p:spPr bwMode="auto">
            <a:xfrm>
              <a:off x="4001" y="14379"/>
              <a:ext cx="6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r>
                <a:rPr lang="ru-RU" sz="1200" b="1"/>
                <a:t>нет</a:t>
              </a:r>
            </a:p>
          </p:txBody>
        </p:sp>
        <p:sp>
          <p:nvSpPr>
            <p:cNvPr id="29733" name="Text Box 37"/>
            <p:cNvSpPr txBox="1">
              <a:spLocks noChangeArrowheads="1"/>
            </p:cNvSpPr>
            <p:nvPr/>
          </p:nvSpPr>
          <p:spPr bwMode="auto">
            <a:xfrm>
              <a:off x="1436" y="11700"/>
              <a:ext cx="6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r>
                <a:rPr lang="ru-RU" sz="1200" b="1"/>
                <a:t>нет</a:t>
              </a:r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7535" y="16773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6851" y="17001"/>
              <a:ext cx="1356" cy="5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конец</a:t>
              </a: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2006" y="11073"/>
              <a:ext cx="2034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88" tIns="33394" rIns="66788" bIns="33394"/>
            <a:lstStyle/>
            <a:p>
              <a:pPr algn="ctr"/>
              <a:r>
                <a:rPr lang="ru-RU" sz="1200" b="1"/>
                <a:t>жди</a:t>
              </a:r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>
              <a:off x="3032" y="10788"/>
              <a:ext cx="1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9738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661025"/>
            <a:ext cx="57610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Lego Wedo</a:t>
            </a: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Ситуация 2. </a:t>
            </a:r>
            <a:r>
              <a:rPr lang="ru-RU" sz="2800"/>
              <a:t>Для модели «Бешеная карусель» составьте программу для решения следующей задачи: Карусель начинает работать только после того, как через специальные ворота пройдут 4 человека. </a:t>
            </a:r>
          </a:p>
        </p:txBody>
      </p:sp>
      <p:pic>
        <p:nvPicPr>
          <p:cNvPr id="31751" name="Picture 7" descr="Бешеная карусель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4"/>
          <p:cNvGrpSpPr>
            <a:grpSpLocks noChangeAspect="1"/>
          </p:cNvGrpSpPr>
          <p:nvPr/>
        </p:nvGrpSpPr>
        <p:grpSpPr bwMode="auto">
          <a:xfrm>
            <a:off x="0" y="39688"/>
            <a:ext cx="9144000" cy="7061200"/>
            <a:chOff x="866" y="9876"/>
            <a:chExt cx="8436" cy="6612"/>
          </a:xfrm>
        </p:grpSpPr>
        <p:sp>
          <p:nvSpPr>
            <p:cNvPr id="33797" name="AutoShape 5"/>
            <p:cNvSpPr>
              <a:spLocks noChangeAspect="1" noChangeArrowheads="1"/>
            </p:cNvSpPr>
            <p:nvPr/>
          </p:nvSpPr>
          <p:spPr bwMode="auto">
            <a:xfrm>
              <a:off x="866" y="9876"/>
              <a:ext cx="8436" cy="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/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2348" y="9876"/>
              <a:ext cx="1356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0774" tIns="35387" rIns="70774" bIns="35387"/>
            <a:lstStyle/>
            <a:p>
              <a:pPr algn="ctr"/>
              <a:r>
                <a:rPr lang="ru-RU" sz="1200" b="1"/>
                <a:t>начало</a:t>
              </a: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2024" y="10506"/>
              <a:ext cx="2034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pPr algn="ctr"/>
              <a:r>
                <a:rPr lang="ru-RU" sz="1200" b="1"/>
                <a:t>напиши «0»</a:t>
              </a: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3963" y="13182"/>
              <a:ext cx="2147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pPr algn="ctr"/>
              <a:r>
                <a:rPr lang="ru-RU" sz="1200" b="1"/>
                <a:t>прибавь 1</a:t>
              </a:r>
            </a:p>
            <a:p>
              <a:endParaRPr lang="ru-RU" sz="1200" b="1"/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3944" y="13752"/>
              <a:ext cx="2147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pPr algn="ctr"/>
              <a:r>
                <a:rPr lang="ru-RU" sz="1200" b="1"/>
                <a:t>жди 2 с</a:t>
              </a:r>
            </a:p>
          </p:txBody>
        </p:sp>
        <p:sp>
          <p:nvSpPr>
            <p:cNvPr id="33802" name="AutoShape 10"/>
            <p:cNvSpPr>
              <a:spLocks noChangeArrowheads="1"/>
            </p:cNvSpPr>
            <p:nvPr/>
          </p:nvSpPr>
          <p:spPr bwMode="auto">
            <a:xfrm>
              <a:off x="1856" y="12562"/>
              <a:ext cx="2373" cy="791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pPr algn="ctr"/>
              <a:r>
                <a:rPr lang="ru-RU" sz="1200" b="1"/>
                <a:t>сработал датчик движения</a:t>
              </a:r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3032" y="10275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3032" y="12327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>
              <a:off x="4229" y="12954"/>
              <a:ext cx="79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5027" y="12954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5027" y="13524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H="1">
              <a:off x="1550" y="12954"/>
              <a:ext cx="2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V="1">
              <a:off x="1550" y="11700"/>
              <a:ext cx="1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1550" y="11700"/>
              <a:ext cx="14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4343" y="12669"/>
              <a:ext cx="513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r>
                <a:rPr lang="ru-RU" sz="1200" b="1"/>
                <a:t>да</a:t>
              </a:r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1436" y="12669"/>
              <a:ext cx="6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r>
                <a:rPr lang="ru-RU" sz="1200" b="1"/>
                <a:t>нет</a:t>
              </a:r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7877" y="15405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Oval 22"/>
            <p:cNvSpPr>
              <a:spLocks noChangeArrowheads="1"/>
            </p:cNvSpPr>
            <p:nvPr/>
          </p:nvSpPr>
          <p:spPr bwMode="auto">
            <a:xfrm>
              <a:off x="7193" y="15633"/>
              <a:ext cx="1356" cy="5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0774" tIns="35387" rIns="70774" bIns="35387"/>
            <a:lstStyle/>
            <a:p>
              <a:pPr algn="ctr"/>
              <a:r>
                <a:rPr lang="ru-RU" sz="1200" b="1"/>
                <a:t>конец</a:t>
              </a:r>
            </a:p>
          </p:txBody>
        </p:sp>
        <p:sp>
          <p:nvSpPr>
            <p:cNvPr id="33815" name="Rectangle 23"/>
            <p:cNvSpPr>
              <a:spLocks noChangeArrowheads="1"/>
            </p:cNvSpPr>
            <p:nvPr/>
          </p:nvSpPr>
          <p:spPr bwMode="auto">
            <a:xfrm>
              <a:off x="2006" y="11985"/>
              <a:ext cx="2034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pPr algn="ctr"/>
              <a:r>
                <a:rPr lang="ru-RU" sz="1200" b="1"/>
                <a:t>жди</a:t>
              </a: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3032" y="11472"/>
              <a:ext cx="1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AutoShape 25"/>
            <p:cNvSpPr>
              <a:spLocks noChangeArrowheads="1"/>
            </p:cNvSpPr>
            <p:nvPr/>
          </p:nvSpPr>
          <p:spPr bwMode="auto">
            <a:xfrm>
              <a:off x="1949" y="11016"/>
              <a:ext cx="2223" cy="456"/>
            </a:xfrm>
            <a:prstGeom prst="hexagon">
              <a:avLst>
                <a:gd name="adj" fmla="val 121875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r>
                <a:rPr lang="ru-RU" sz="1200" b="1"/>
                <a:t>повтори 4 раза</a:t>
              </a:r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5027" y="14094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H="1">
              <a:off x="1037" y="14322"/>
              <a:ext cx="39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 flipV="1">
              <a:off x="1037" y="11244"/>
              <a:ext cx="1" cy="30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1037" y="11244"/>
              <a:ext cx="9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>
              <a:off x="4172" y="11244"/>
              <a:ext cx="36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7820" y="11244"/>
              <a:ext cx="1" cy="33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6737" y="14550"/>
              <a:ext cx="2147" cy="8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774" tIns="35387" rIns="70774" bIns="35387"/>
            <a:lstStyle/>
            <a:p>
              <a:pPr algn="ctr"/>
              <a:r>
                <a:rPr lang="ru-RU" sz="1200" b="1"/>
                <a:t>включи мотор с мощностью, равной 3 на 2 с</a:t>
              </a:r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3032" y="10845"/>
              <a:ext cx="1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167313"/>
            <a:ext cx="59769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Lego Mindstorms NXT</a:t>
            </a: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/>
              <a:t>Ситуация 1. </a:t>
            </a:r>
            <a:r>
              <a:rPr lang="ru-RU" sz="2000"/>
              <a:t>Для робота </a:t>
            </a:r>
            <a:r>
              <a:rPr lang="en-US" sz="2000"/>
              <a:t>Lego Mindstorms NXT</a:t>
            </a:r>
            <a:r>
              <a:rPr lang="ru-RU" sz="2000"/>
              <a:t> составить программу обхода коробки.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Прежде, чем составить блок-схему и написать программу, ответьте на следующие вопросы:</a:t>
            </a:r>
          </a:p>
          <a:p>
            <a:pPr>
              <a:lnSpc>
                <a:spcPct val="90000"/>
              </a:lnSpc>
            </a:pPr>
            <a:r>
              <a:rPr lang="ru-RU" sz="2000"/>
              <a:t>что в этой задаче является исходными данными, что – результатом;</a:t>
            </a:r>
          </a:p>
          <a:p>
            <a:pPr>
              <a:lnSpc>
                <a:spcPct val="90000"/>
              </a:lnSpc>
            </a:pPr>
            <a:r>
              <a:rPr lang="ru-RU" sz="2000"/>
              <a:t>какие действия робота повторяются;</a:t>
            </a:r>
          </a:p>
          <a:p>
            <a:pPr>
              <a:lnSpc>
                <a:spcPct val="90000"/>
              </a:lnSpc>
            </a:pPr>
            <a:r>
              <a:rPr lang="ru-RU" sz="2000"/>
              <a:t>какую алгоритмическую структуру следует использовать в этом случае.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/>
          </a:p>
        </p:txBody>
      </p:sp>
      <p:pic>
        <p:nvPicPr>
          <p:cNvPr id="34823" name="Picture 7" descr="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73238"/>
            <a:ext cx="4321175" cy="3182937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8" name="Group 4"/>
          <p:cNvGrpSpPr>
            <a:grpSpLocks noChangeAspect="1"/>
          </p:cNvGrpSpPr>
          <p:nvPr/>
        </p:nvGrpSpPr>
        <p:grpSpPr bwMode="auto">
          <a:xfrm>
            <a:off x="0" y="0"/>
            <a:ext cx="5580063" cy="6553200"/>
            <a:chOff x="866" y="10275"/>
            <a:chExt cx="5700" cy="5187"/>
          </a:xfrm>
        </p:grpSpPr>
        <p:sp>
          <p:nvSpPr>
            <p:cNvPr id="36869" name="AutoShape 5"/>
            <p:cNvSpPr>
              <a:spLocks noChangeAspect="1" noChangeArrowheads="1"/>
            </p:cNvSpPr>
            <p:nvPr/>
          </p:nvSpPr>
          <p:spPr bwMode="auto">
            <a:xfrm>
              <a:off x="866" y="10275"/>
              <a:ext cx="5700" cy="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2348" y="10389"/>
              <a:ext cx="1356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9553" tIns="39776" rIns="79553" bIns="39776"/>
            <a:lstStyle/>
            <a:p>
              <a:pPr algn="ctr"/>
              <a:r>
                <a:rPr lang="ru-RU" sz="1400" b="1"/>
                <a:t>начало</a:t>
              </a:r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3032" y="12726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4799" y="14778"/>
              <a:ext cx="1356" cy="5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9553" tIns="39776" rIns="79553" bIns="39776"/>
            <a:lstStyle/>
            <a:p>
              <a:pPr algn="ctr"/>
              <a:r>
                <a:rPr lang="ru-RU" sz="1400" b="1"/>
                <a:t>конец</a:t>
              </a: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2024" y="11700"/>
              <a:ext cx="2034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pPr algn="ctr"/>
              <a:r>
                <a:rPr lang="ru-RU" sz="1400" b="1"/>
                <a:t>включить моторы В и С на 1,7 оборота</a:t>
              </a:r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3032" y="11472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AutoShape 11"/>
            <p:cNvSpPr>
              <a:spLocks noChangeArrowheads="1"/>
            </p:cNvSpPr>
            <p:nvPr/>
          </p:nvSpPr>
          <p:spPr bwMode="auto">
            <a:xfrm>
              <a:off x="1949" y="11016"/>
              <a:ext cx="2223" cy="456"/>
            </a:xfrm>
            <a:prstGeom prst="hexagon">
              <a:avLst>
                <a:gd name="adj" fmla="val 121875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ru-RU" sz="1400" b="1"/>
                <a:t>повтори 2 раза</a:t>
              </a:r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3032" y="14721"/>
              <a:ext cx="1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 flipH="1">
              <a:off x="1037" y="14892"/>
              <a:ext cx="19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V="1">
              <a:off x="1037" y="11244"/>
              <a:ext cx="1" cy="3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1037" y="11244"/>
              <a:ext cx="9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4172" y="11244"/>
              <a:ext cx="12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5426" y="11244"/>
              <a:ext cx="1" cy="35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>
              <a:off x="3032" y="10845"/>
              <a:ext cx="1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2006" y="12555"/>
              <a:ext cx="2034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pPr algn="ctr"/>
              <a:r>
                <a:rPr lang="ru-RU" sz="1400" b="1"/>
                <a:t>включить моторы В на 1 оборот</a:t>
              </a:r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2006" y="13353"/>
              <a:ext cx="2034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pPr algn="ctr"/>
              <a:r>
                <a:rPr lang="ru-RU" sz="1400" b="1"/>
                <a:t>включить моторы В и С на 2 оборота</a:t>
              </a:r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2006" y="14151"/>
              <a:ext cx="2034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pPr algn="ctr"/>
              <a:r>
                <a:rPr lang="ru-RU" sz="1400" b="1"/>
                <a:t>включить моторы В на 1 оборот</a:t>
              </a:r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3032" y="12327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3032" y="13125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3032" y="13923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889" name="Picture 25"/>
          <p:cNvPicPr>
            <a:picLocks noChangeAspect="1" noChangeArrowheads="1"/>
          </p:cNvPicPr>
          <p:nvPr/>
        </p:nvPicPr>
        <p:blipFill>
          <a:blip r:embed="rId2"/>
          <a:srcRect l="4042" t="17241" r="3654" b="5460"/>
          <a:stretch>
            <a:fillRect/>
          </a:stretch>
        </p:blipFill>
        <p:spPr bwMode="auto">
          <a:xfrm>
            <a:off x="4572000" y="3716338"/>
            <a:ext cx="43926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Lego Mindstorms NXT</a:t>
            </a: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Ситуация 2.</a:t>
            </a:r>
            <a:r>
              <a:rPr lang="ru-RU"/>
              <a:t> По предложенной блок-схеме ответьте на вопросы:</a:t>
            </a:r>
          </a:p>
          <a:p>
            <a:pPr>
              <a:lnSpc>
                <a:spcPct val="90000"/>
              </a:lnSpc>
            </a:pPr>
            <a:r>
              <a:rPr lang="ru-RU"/>
              <a:t>какие алгоритмические конструкции используются; </a:t>
            </a:r>
            <a:r>
              <a:rPr lang="ru-RU" i="1"/>
              <a:t>(ветвление и цикл)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когда произойдет остановка; </a:t>
            </a:r>
            <a:r>
              <a:rPr lang="ru-RU" i="1"/>
              <a:t>(цикл бесконечный)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какая задача может быть решена с помощью данного алгоритма. </a:t>
            </a:r>
            <a:r>
              <a:rPr lang="ru-RU" i="1"/>
              <a:t>(охрана объекта – сигнализация)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 sz="4000"/>
              <a:t>Главная задача системы общего образования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/>
              <a:t>заложить основы информационной компетентности личности, т. е. помочь обучающимся овладеть методами сбора и накопления информации, а также технологией ее осмысления, обработки и практического применения.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4"/>
          <p:cNvGrpSpPr>
            <a:grpSpLocks noChangeAspect="1"/>
          </p:cNvGrpSpPr>
          <p:nvPr/>
        </p:nvGrpSpPr>
        <p:grpSpPr bwMode="auto">
          <a:xfrm>
            <a:off x="1042988" y="0"/>
            <a:ext cx="7775575" cy="6016625"/>
            <a:chOff x="866" y="9933"/>
            <a:chExt cx="8095" cy="7182"/>
          </a:xfrm>
        </p:grpSpPr>
        <p:sp>
          <p:nvSpPr>
            <p:cNvPr id="40965" name="AutoShape 5"/>
            <p:cNvSpPr>
              <a:spLocks noChangeAspect="1" noChangeArrowheads="1"/>
            </p:cNvSpPr>
            <p:nvPr/>
          </p:nvSpPr>
          <p:spPr bwMode="auto">
            <a:xfrm>
              <a:off x="866" y="9933"/>
              <a:ext cx="8095" cy="7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6" name="Oval 6"/>
            <p:cNvSpPr>
              <a:spLocks noChangeArrowheads="1"/>
            </p:cNvSpPr>
            <p:nvPr/>
          </p:nvSpPr>
          <p:spPr bwMode="auto">
            <a:xfrm>
              <a:off x="3488" y="9933"/>
              <a:ext cx="1356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2238" tIns="36119" rIns="72238" bIns="36119"/>
            <a:lstStyle/>
            <a:p>
              <a:pPr algn="ctr"/>
              <a:r>
                <a:rPr lang="ru-RU" sz="1200" b="1"/>
                <a:t>начало</a:t>
              </a:r>
            </a:p>
          </p:txBody>
        </p:sp>
        <p:sp>
          <p:nvSpPr>
            <p:cNvPr id="40967" name="AutoShape 7"/>
            <p:cNvSpPr>
              <a:spLocks noChangeArrowheads="1"/>
            </p:cNvSpPr>
            <p:nvPr/>
          </p:nvSpPr>
          <p:spPr bwMode="auto">
            <a:xfrm>
              <a:off x="2938" y="10681"/>
              <a:ext cx="2373" cy="791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ctr"/>
              <a:r>
                <a:rPr lang="ru-RU" sz="1200" b="1"/>
                <a:t>дверь открыта</a:t>
              </a: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4115" y="10332"/>
              <a:ext cx="1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7592" y="13752"/>
              <a:ext cx="1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5711" y="10731"/>
              <a:ext cx="513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r>
                <a:rPr lang="ru-RU" sz="1200" b="1"/>
                <a:t>да</a:t>
              </a: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2120" y="10731"/>
              <a:ext cx="6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r>
                <a:rPr lang="ru-RU" sz="1200" b="1"/>
                <a:t>нет</a:t>
              </a:r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949" y="11073"/>
              <a:ext cx="9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923" y="11928"/>
              <a:ext cx="2034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ctr"/>
              <a:r>
                <a:rPr lang="ru-RU" sz="1200" b="1"/>
                <a:t>включить зеленую лампочку</a:t>
              </a:r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5312" y="11073"/>
              <a:ext cx="9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5142" y="11928"/>
              <a:ext cx="2034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ctr"/>
              <a:r>
                <a:rPr lang="ru-RU" sz="1200" b="1"/>
                <a:t>включить красную лампочку</a:t>
              </a:r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1949" y="11073"/>
              <a:ext cx="1" cy="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6225" y="11073"/>
              <a:ext cx="1" cy="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5142" y="12783"/>
              <a:ext cx="2034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ctr"/>
              <a:r>
                <a:rPr lang="ru-RU" sz="1200" b="1"/>
                <a:t>ждать 5 с</a:t>
              </a:r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auto">
            <a:xfrm>
              <a:off x="4971" y="13353"/>
              <a:ext cx="2373" cy="791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ctr"/>
              <a:r>
                <a:rPr lang="ru-RU" sz="1200" b="1"/>
                <a:t>есть нажатие на датчик</a:t>
              </a:r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7344" y="13752"/>
              <a:ext cx="2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6147" y="13125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4457" y="13752"/>
              <a:ext cx="5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7193" y="13467"/>
              <a:ext cx="513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r>
                <a:rPr lang="ru-RU" sz="1200" b="1"/>
                <a:t>да</a:t>
              </a:r>
            </a:p>
          </p:txBody>
        </p:sp>
        <p:sp>
          <p:nvSpPr>
            <p:cNvPr id="40984" name="Text Box 24"/>
            <p:cNvSpPr txBox="1">
              <a:spLocks noChangeArrowheads="1"/>
            </p:cNvSpPr>
            <p:nvPr/>
          </p:nvSpPr>
          <p:spPr bwMode="auto">
            <a:xfrm>
              <a:off x="4571" y="13467"/>
              <a:ext cx="6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r>
                <a:rPr lang="ru-RU" sz="1200" b="1"/>
                <a:t>нет</a:t>
              </a:r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6566" y="14151"/>
              <a:ext cx="2034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ctr"/>
              <a:r>
                <a:rPr lang="ru-RU" sz="1200" b="1"/>
                <a:t>выключить красную лампочку</a:t>
              </a:r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6566" y="15063"/>
              <a:ext cx="2034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ctr"/>
              <a:r>
                <a:rPr lang="ru-RU" sz="1200" b="1"/>
                <a:t>включить желтую лампочку</a:t>
              </a: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>
              <a:off x="7592" y="15690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4457" y="13752"/>
              <a:ext cx="0" cy="2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H="1">
              <a:off x="4457" y="15918"/>
              <a:ext cx="31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>
              <a:off x="6167" y="15918"/>
              <a:ext cx="1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>
              <a:off x="1948" y="12555"/>
              <a:ext cx="1" cy="38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flipH="1">
              <a:off x="1949" y="16431"/>
              <a:ext cx="42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>
              <a:off x="3773" y="16431"/>
              <a:ext cx="0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3773" y="16830"/>
              <a:ext cx="5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V="1">
              <a:off x="8960" y="10446"/>
              <a:ext cx="1" cy="6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H="1">
              <a:off x="4115" y="10446"/>
              <a:ext cx="484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>
              <a:off x="7592" y="14778"/>
              <a:ext cx="1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98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37798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1470025"/>
          </a:xfrm>
        </p:spPr>
        <p:txBody>
          <a:bodyPr/>
          <a:lstStyle/>
          <a:p>
            <a:r>
              <a:rPr lang="ru-RU" sz="3200" b="1"/>
              <a:t>Примеры встраивания образовательной робототехники в преподавание математики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subTitle" idx="1"/>
          </p:nvPr>
        </p:nvSpPr>
        <p:spPr>
          <a:xfrm>
            <a:off x="647700" y="2565400"/>
            <a:ext cx="7848600" cy="1008063"/>
          </a:xfrm>
        </p:spPr>
        <p:txBody>
          <a:bodyPr/>
          <a:lstStyle/>
          <a:p>
            <a:r>
              <a:rPr lang="ru-RU" b="1"/>
              <a:t>Роботы оживят уроки математики?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/>
              <a:t>Тема: Окружность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Задача 1.</a:t>
            </a:r>
            <a:r>
              <a:rPr lang="ru-RU" sz="2000"/>
              <a:t> Найдите расстояние, которое преодолеет ваш робот, если колесо сделает 2 оборота.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Задача 2.</a:t>
            </a:r>
            <a:r>
              <a:rPr lang="ru-RU" sz="2000"/>
              <a:t> Какое расстояние преодолеет робот, если в настройках мотора указать 720о?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Задача 3.</a:t>
            </a:r>
            <a:r>
              <a:rPr lang="ru-RU" sz="2000"/>
              <a:t> Найдите необходимое количество градусов (оборотов), чтобы робот проехал 70 см.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Задача 4.</a:t>
            </a:r>
            <a:r>
              <a:rPr lang="ru-RU" sz="2000"/>
              <a:t> Какого диаметра должно быть колесо робота, чтобы он за 2 оборота проехал 60 см?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Задача 5.</a:t>
            </a:r>
            <a:r>
              <a:rPr lang="ru-RU" sz="2000"/>
              <a:t> Определить значение числа </a:t>
            </a:r>
            <a:r>
              <a:rPr lang="ru-RU" sz="2000">
                <a:sym typeface="Symbol" pitchFamily="18" charset="2"/>
              </a:rPr>
              <a:t></a:t>
            </a:r>
            <a:r>
              <a:rPr lang="ru-RU" sz="2000"/>
              <a:t>. Один оборот колеса робота равен 360°. За один оборот робот проедет расстояние равное длине окружности. Составьте программу для движения робота (колесо поворачивается на 360° или 1 оборот). Измерьте расстояние, которое проходит робот (С). Измерьте диаметр колеса (d). Вычислите значение числа </a:t>
            </a:r>
            <a:r>
              <a:rPr lang="ru-RU" sz="2000">
                <a:sym typeface="Symbol" pitchFamily="18" charset="2"/>
              </a:rPr>
              <a:t></a:t>
            </a:r>
            <a:r>
              <a:rPr lang="ru-RU" sz="2000"/>
              <a:t> по формуле </a:t>
            </a:r>
            <a:r>
              <a:rPr lang="ru-RU" sz="2000">
                <a:sym typeface="Symbol" pitchFamily="18" charset="2"/>
              </a:rPr>
              <a:t></a:t>
            </a:r>
            <a:r>
              <a:rPr lang="ru-RU" sz="2000"/>
              <a:t>=С/d. Сделайте вывод. (Если есть возможность, проведите еще эксперимент, используя колеса другого диаметра).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 b="1"/>
              <a:t>Тема: Формулы движения.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Задача 1.</a:t>
            </a:r>
            <a:r>
              <a:rPr lang="ru-RU" sz="2400"/>
              <a:t> Определить среднюю скорость движения робота. Задание: составьте программу для движения робота в течение 1 с, 2 с, 5 с, 10 с, 15 с. Определите расстояние, которое проедет робот за указанное время. Результаты исследования запишите в таблицу. Найдите скорость движения робота. Определите среднюю скорость движения.</a:t>
            </a:r>
          </a:p>
          <a:p>
            <a:pPr>
              <a:lnSpc>
                <a:spcPct val="90000"/>
              </a:lnSpc>
            </a:pPr>
            <a:r>
              <a:rPr lang="ru-RU" sz="2400" b="1"/>
              <a:t>Задача 2.</a:t>
            </a:r>
            <a:r>
              <a:rPr lang="ru-RU" sz="2400"/>
              <a:t> Составьте программу для движения робота в течение 3 с. Измерьте расстояние, которое проедет робот за это время. Рассчитайте, какой путь проедет робот за 8 с? Проверьте правильность ваших вычислений экспериментально.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 b="1"/>
              <a:t>Тема:</a:t>
            </a:r>
            <a:r>
              <a:rPr lang="ru-RU"/>
              <a:t> </a:t>
            </a:r>
            <a:r>
              <a:rPr lang="ru-RU" b="1"/>
              <a:t>Пропорции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Задача 1.</a:t>
            </a:r>
            <a:r>
              <a:rPr lang="ru-RU" sz="2400"/>
              <a:t> Запрограммировать робота так, чтобы он проехал 20 см. Задание: составьте программу для движения робота на один оборот колеса на 360°. Измерьте расстояние, которое проедет робот. Рассчитайте, какое расстояние робот проедет, если колесо повернется на 1 градус. Рассчитайте, на сколько градусов должны повернуться колеса, чтобы робот проехал 20 см.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Задача 2.</a:t>
            </a:r>
            <a:r>
              <a:rPr lang="ru-RU" sz="2400"/>
              <a:t> Известно, что при повороте вправо, роботу нужно зафиксировать правое колесо, а левое колесо должно совершать движение вперед. Чтобы робот повернул вправо на 90°, необходимо, чтобы левое колесо робота совершило один полный оборот (оборот на 360°). На сколько градусов должен провернуться вал левого двигателя, чтобы робот повернулся вправо на угол в 45°, 60° 180°? Провести экспериментальную проверку, написав программы поворота робота на указанные углы.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470025"/>
          </a:xfrm>
        </p:spPr>
        <p:txBody>
          <a:bodyPr/>
          <a:lstStyle/>
          <a:p>
            <a:r>
              <a:rPr lang="ru-RU" sz="4000" b="1"/>
              <a:t>Интеграция элементов робототехники в образовательный процесс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subTitle" idx="1"/>
          </p:nvPr>
        </p:nvSpPr>
        <p:spPr>
          <a:xfrm>
            <a:off x="2124075" y="3429000"/>
            <a:ext cx="4537075" cy="1800225"/>
          </a:xfrm>
        </p:spPr>
        <p:txBody>
          <a:bodyPr/>
          <a:lstStyle/>
          <a:p>
            <a:r>
              <a:rPr lang="ru-RU" sz="4400"/>
              <a:t>Проблемы</a:t>
            </a:r>
          </a:p>
          <a:p>
            <a:r>
              <a:rPr lang="ru-RU" sz="4400"/>
              <a:t> и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Проблемы внедрения робототехники в </a:t>
            </a:r>
            <a:br>
              <a:rPr lang="ru-RU" sz="3600"/>
            </a:br>
            <a:r>
              <a:rPr lang="ru-RU" sz="3600"/>
              <a:t>образовательный процесс:</a:t>
            </a:r>
          </a:p>
        </p:txBody>
      </p:sp>
      <p:sp>
        <p:nvSpPr>
          <p:cNvPr id="5120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отсутствие учебного времени для организации дополнительных учебных занятий; </a:t>
            </a:r>
          </a:p>
          <a:p>
            <a:pPr>
              <a:lnSpc>
                <a:spcPct val="90000"/>
              </a:lnSpc>
            </a:pPr>
            <a:r>
              <a:rPr lang="ru-RU" sz="2800"/>
              <a:t>отсутствие времени на уроках, для внедрения   новой технологии; </a:t>
            </a:r>
          </a:p>
          <a:p>
            <a:pPr>
              <a:lnSpc>
                <a:spcPct val="90000"/>
              </a:lnSpc>
            </a:pPr>
            <a:r>
              <a:rPr lang="ru-RU" sz="2800"/>
              <a:t>желание и умение учителей работать с новой    технологией; </a:t>
            </a:r>
          </a:p>
          <a:p>
            <a:pPr>
              <a:lnSpc>
                <a:spcPct val="90000"/>
              </a:lnSpc>
            </a:pPr>
            <a:r>
              <a:rPr lang="ru-RU" sz="2800"/>
              <a:t>материальная база образовательного учреждения; </a:t>
            </a:r>
          </a:p>
          <a:p>
            <a:pPr>
              <a:lnSpc>
                <a:spcPct val="90000"/>
              </a:lnSpc>
            </a:pPr>
            <a:r>
              <a:rPr lang="ru-RU" sz="2800"/>
              <a:t>отсутствие качественной методической базы    для изучения данного вопроса.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/>
              <a:t>Пути решения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Проведение открытых занятий по робототехнике для учителей начальных классов и информатики</a:t>
            </a:r>
          </a:p>
          <a:p>
            <a:pPr>
              <a:lnSpc>
                <a:spcPct val="90000"/>
              </a:lnSpc>
            </a:pPr>
            <a:r>
              <a:rPr lang="ru-RU"/>
              <a:t>Проведение открытых уроков с использованием робототехники</a:t>
            </a:r>
          </a:p>
          <a:p>
            <a:pPr>
              <a:lnSpc>
                <a:spcPct val="90000"/>
              </a:lnSpc>
            </a:pPr>
            <a:r>
              <a:rPr lang="ru-RU"/>
              <a:t>Проведение семинара для учителей физики с демонстрацией проектов учащихся с использованием роботов и цифровых лабораторий.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836613"/>
            <a:ext cx="4114800" cy="2001837"/>
          </a:xfrm>
        </p:spPr>
        <p:txBody>
          <a:bodyPr/>
          <a:lstStyle/>
          <a:p>
            <a:r>
              <a:rPr lang="ru-RU"/>
              <a:t>Семинары для учителей</a:t>
            </a:r>
          </a:p>
        </p:txBody>
      </p:sp>
      <p:pic>
        <p:nvPicPr>
          <p:cNvPr id="59400" name="Picture 8" descr="PB160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29000"/>
            <a:ext cx="4078288" cy="3059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9401" name="Picture 9" descr="P1030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4078288" cy="30591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9403" name="Picture 11" descr="PB160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429000"/>
            <a:ext cx="4078288" cy="3059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/>
              <a:t>Пути решения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Участие в работе дистанционных курсов по робототехнике учащихся и педагогов</a:t>
            </a:r>
          </a:p>
          <a:p>
            <a:pPr>
              <a:lnSpc>
                <a:spcPct val="90000"/>
              </a:lnSpc>
            </a:pPr>
            <a:r>
              <a:rPr lang="ru-RU"/>
              <a:t>Участие в краевых и дистанционных олимпиадах по робототехнике</a:t>
            </a:r>
          </a:p>
          <a:p>
            <a:pPr>
              <a:lnSpc>
                <a:spcPct val="90000"/>
              </a:lnSpc>
            </a:pPr>
            <a:r>
              <a:rPr lang="ru-RU"/>
              <a:t>Участие в Олимпиаде по использованию цифровых лабораторий «Современный исследователь»</a:t>
            </a:r>
          </a:p>
          <a:p>
            <a:pPr>
              <a:lnSpc>
                <a:spcPct val="90000"/>
              </a:lnSpc>
            </a:pPr>
            <a:r>
              <a:rPr lang="ru-RU"/>
              <a:t>Организация и проведение районных олимпиад по робототехнике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/>
              <a:t>Образовательная робототехника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/>
              <a:t>новая технология обучения, основанная на использовании конструкторов, имеющих возможность программирования.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4114800" cy="2001837"/>
          </a:xfrm>
        </p:spPr>
        <p:txBody>
          <a:bodyPr/>
          <a:lstStyle/>
          <a:p>
            <a:r>
              <a:rPr lang="ru-RU" sz="4000"/>
              <a:t>Районные олимпиады по робототехнике</a:t>
            </a:r>
          </a:p>
        </p:txBody>
      </p:sp>
      <p:pic>
        <p:nvPicPr>
          <p:cNvPr id="56325" name="Picture 5" descr="P103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3375"/>
            <a:ext cx="4081463" cy="3060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8" name="Picture 8" descr="P10307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638550"/>
            <a:ext cx="3946525" cy="2959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30" name="Picture 10" descr="DSCN22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888" y="3644900"/>
            <a:ext cx="4078287" cy="2879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ctrTitle"/>
          </p:nvPr>
        </p:nvSpPr>
        <p:spPr>
          <a:xfrm>
            <a:off x="2484438" y="260350"/>
            <a:ext cx="5795962" cy="2952750"/>
          </a:xfrm>
          <a:solidFill>
            <a:schemeClr val="accent1">
              <a:alpha val="11000"/>
            </a:schemeClr>
          </a:solidFill>
        </p:spPr>
        <p:txBody>
          <a:bodyPr/>
          <a:lstStyle/>
          <a:p>
            <a:pPr algn="l"/>
            <a:r>
              <a:rPr lang="ru-RU" sz="4000" b="1"/>
              <a:t>Интеграция элементов робототехники в образовательный процесс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subTitle" idx="1"/>
          </p:nvPr>
        </p:nvSpPr>
        <p:spPr>
          <a:xfrm>
            <a:off x="1963738" y="3933825"/>
            <a:ext cx="4840287" cy="172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Еременко Светлана Анатольевна</a:t>
            </a:r>
          </a:p>
          <a:p>
            <a:pPr>
              <a:lnSpc>
                <a:spcPct val="90000"/>
              </a:lnSpc>
            </a:pPr>
            <a:r>
              <a:rPr lang="ru-RU" sz="2400"/>
              <a:t>МБОУ «Благовещенская СОШ №2»</a:t>
            </a:r>
          </a:p>
          <a:p>
            <a:pPr>
              <a:lnSpc>
                <a:spcPct val="90000"/>
              </a:lnSpc>
            </a:pPr>
            <a:r>
              <a:rPr lang="ru-RU" sz="2400"/>
              <a:t>Благовещенского района Алтайского края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64516" name="Picture 4" descr="anywall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7"/>
          <a:stretch>
            <a:fillRect/>
          </a:stretch>
        </p:blipFill>
        <p:spPr bwMode="auto">
          <a:xfrm>
            <a:off x="-36513" y="333375"/>
            <a:ext cx="2633663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Варианты использования роботов: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организация внеурочной деятельности</a:t>
            </a:r>
          </a:p>
          <a:p>
            <a:r>
              <a:rPr lang="ru-RU"/>
              <a:t>участие в соревнованиях роботов, олимпиадах (конкурсах) с использованием роботов</a:t>
            </a:r>
          </a:p>
          <a:p>
            <a:r>
              <a:rPr lang="ru-RU"/>
              <a:t>внедрение элементов робототехники в содержание обязательных школьных предметов, прежде всего информатики, физики, технологии, окружающего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2376487"/>
          </a:xfrm>
        </p:spPr>
        <p:txBody>
          <a:bodyPr/>
          <a:lstStyle/>
          <a:p>
            <a:r>
              <a:rPr lang="ru-RU" sz="4000"/>
              <a:t>Внедрение элементов робототехники в содержание обязательных школьных предметов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subTitle" idx="1"/>
          </p:nvPr>
        </p:nvSpPr>
        <p:spPr>
          <a:xfrm>
            <a:off x="2151063" y="2889250"/>
            <a:ext cx="4840287" cy="1079500"/>
          </a:xfrm>
        </p:spPr>
        <p:txBody>
          <a:bodyPr/>
          <a:lstStyle/>
          <a:p>
            <a:r>
              <a:rPr lang="ru-RU" sz="4400"/>
              <a:t>Информатика</a:t>
            </a:r>
          </a:p>
          <a:p>
            <a:endParaRPr lang="ru-RU" sz="4400"/>
          </a:p>
        </p:txBody>
      </p:sp>
      <p:pic>
        <p:nvPicPr>
          <p:cNvPr id="55300" name="Picture 4" descr="robo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4675" y="3716338"/>
            <a:ext cx="2913063" cy="291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ru-RU" b="1"/>
              <a:t>Главная идея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/>
              <a:t>через насыщение школьного пространства новыми технологиями изменить содержание учебно-воспитательного процесса, создать новую внутришкольную коммуникационную среду, попадая в которую учащийся и учитель был бы более успешен, более компетентен, более современен.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 sz="4000" b="1"/>
              <a:t>Цель внедрения конструктора Лего на уроках информатики</a:t>
            </a:r>
            <a:r>
              <a:rPr lang="ru-RU" sz="4000"/>
              <a:t>: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/>
              <a:t>научить учащихся самостоятельно мыслить, находить и решать проблемы, привлекая для этого знания из разных областей, уметь прогнозировать результаты и возможные последствия разных вариантов решения.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ru-RU" b="1"/>
              <a:t>Одной из основных задач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/>
              <a:t>является осуществление технологической подготовки учащихся. </a:t>
            </a:r>
          </a:p>
          <a:p>
            <a:pPr marL="0" indent="0">
              <a:buFont typeface="Arial" charset="0"/>
              <a:buNone/>
            </a:pPr>
            <a:r>
              <a:rPr lang="ru-RU"/>
              <a:t>На уроках информатики с применением Лего в основной и старшей школе учащиеся могут разрабатывать проекты по интересующей их тематике, широко используя в своей работе межпредметные 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3200" b="1"/>
              <a:t>Пример встраивания образовательной робототехники в преподавание информатики</a:t>
            </a:r>
            <a:br>
              <a:rPr lang="ru-RU" sz="3200" b="1"/>
            </a:br>
            <a:r>
              <a:rPr lang="ru-RU" sz="1400" b="1"/>
              <a:t>(предложен министерством образования и науки Челябинской области </a:t>
            </a:r>
            <a:br>
              <a:rPr lang="ru-RU" sz="1400" b="1"/>
            </a:br>
            <a:r>
              <a:rPr lang="ru-RU" sz="1400" b="1"/>
              <a:t>Приложение к письму Министерства образования и науки Челябинской области от 23.08.2010 г. 103/3976 )</a:t>
            </a:r>
            <a:r>
              <a:rPr lang="ru-RU" sz="3200" b="1"/>
              <a:t/>
            </a:r>
            <a:br>
              <a:rPr lang="ru-RU" sz="3200" b="1"/>
            </a:br>
            <a:endParaRPr lang="ru-RU" sz="3200" b="1"/>
          </a:p>
        </p:txBody>
      </p:sp>
      <p:graphicFrame>
        <p:nvGraphicFramePr>
          <p:cNvPr id="19474" name="Group 18"/>
          <p:cNvGraphicFramePr>
            <a:graphicFrameLocks noGrp="1"/>
          </p:cNvGraphicFramePr>
          <p:nvPr>
            <p:ph idx="1"/>
          </p:nvPr>
        </p:nvGraphicFramePr>
        <p:xfrm>
          <a:off x="457200" y="2276475"/>
          <a:ext cx="8229600" cy="4362768"/>
        </p:xfrm>
        <a:graphic>
          <a:graphicData uri="http://schemas.openxmlformats.org/drawingml/2006/table">
            <a:tbl>
              <a:tblPr/>
              <a:tblGrid>
                <a:gridCol w="3683000"/>
                <a:gridCol w="45466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Раздел курса информатики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 вовлечения конструктора Лего в процесс обучения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Информационные основы процессов управления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Примеры систем автоматического управления, неавтоматического управления, автоматизированных систем управления на основе конструктора Лего.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Представление об объектах окружающего мира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Представление сведений об объектах в виде таблицы. В данном случае, описание Лего-робота, предварительно сконструированного учащимися.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ksesuary">
  <a:themeElements>
    <a:clrScheme name="4_aksesuar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aksesuar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ksesuar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0000000">
  <a:themeElements>
    <a:clrScheme name="Ppt000000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000000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aksesuary">
  <a:themeElements>
    <a:clrScheme name="5_aksesuar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aksesuar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ksesuar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aksesuary">
  <a:themeElements>
    <a:clrScheme name="6_aksesuar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aksesuar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aksesuar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246</TotalTime>
  <Words>1354</Words>
  <Application>Microsoft Office PowerPoint</Application>
  <PresentationFormat>Экран (4:3)</PresentationFormat>
  <Paragraphs>147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Symbol</vt:lpstr>
      <vt:lpstr>4_aksesuary</vt:lpstr>
      <vt:lpstr>Ppt0000000</vt:lpstr>
      <vt:lpstr>5_aksesuary</vt:lpstr>
      <vt:lpstr>Оформление по умолчанию</vt:lpstr>
      <vt:lpstr>6_aksesuary</vt:lpstr>
      <vt:lpstr>Интеграция элементов робототехники в образовательный процесс</vt:lpstr>
      <vt:lpstr>Главная задача системы общего образования</vt:lpstr>
      <vt:lpstr>Образовательная робототехника</vt:lpstr>
      <vt:lpstr>Варианты использования роботов:</vt:lpstr>
      <vt:lpstr>Внедрение элементов робототехники в содержание обязательных школьных предметов</vt:lpstr>
      <vt:lpstr>Главная идея</vt:lpstr>
      <vt:lpstr>Цель внедрения конструктора Лего на уроках информатики:</vt:lpstr>
      <vt:lpstr>Одной из основных задач</vt:lpstr>
      <vt:lpstr>Пример встраивания образовательной робототехники в преподавание информатики (предложен министерством образования и науки Челябинской области  Приложение к письму Министерства образования и науки Челябинской области от 23.08.2010 г. 103/3976 ) </vt:lpstr>
      <vt:lpstr>Слайд 10</vt:lpstr>
      <vt:lpstr>Слайд 11</vt:lpstr>
      <vt:lpstr>Пример встраивания образовательной робототехники в преподавание информатики</vt:lpstr>
      <vt:lpstr>Lego Wedo</vt:lpstr>
      <vt:lpstr>Слайд 14</vt:lpstr>
      <vt:lpstr>Lego Wedo</vt:lpstr>
      <vt:lpstr>Слайд 16</vt:lpstr>
      <vt:lpstr>Lego Mindstorms NXT</vt:lpstr>
      <vt:lpstr>Слайд 18</vt:lpstr>
      <vt:lpstr>Lego Mindstorms NXT</vt:lpstr>
      <vt:lpstr>Слайд 20</vt:lpstr>
      <vt:lpstr>Примеры встраивания образовательной робототехники в преподавание математики</vt:lpstr>
      <vt:lpstr>Тема: Окружность</vt:lpstr>
      <vt:lpstr>Тема: Формулы движения.</vt:lpstr>
      <vt:lpstr>Тема: Пропорции</vt:lpstr>
      <vt:lpstr>Интеграция элементов робототехники в образовательный процесс</vt:lpstr>
      <vt:lpstr>Проблемы внедрения робототехники в  образовательный процесс:</vt:lpstr>
      <vt:lpstr>Пути решения</vt:lpstr>
      <vt:lpstr>Семинары для учителей</vt:lpstr>
      <vt:lpstr>Пути решения</vt:lpstr>
      <vt:lpstr>Районные олимпиады по робототехнике</vt:lpstr>
      <vt:lpstr>Интеграция элементов робототехники в образовательный процесс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элементов робототехники в образовательный процесс</dc:title>
  <dc:creator>Светлана</dc:creator>
  <cp:lastModifiedBy>guilermych@live.ru</cp:lastModifiedBy>
  <cp:revision>30</cp:revision>
  <dcterms:created xsi:type="dcterms:W3CDTF">2014-11-04T15:43:21Z</dcterms:created>
  <dcterms:modified xsi:type="dcterms:W3CDTF">2014-11-08T10:31:59Z</dcterms:modified>
</cp:coreProperties>
</file>