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8" r:id="rId4"/>
    <p:sldId id="269" r:id="rId5"/>
    <p:sldId id="272" r:id="rId6"/>
    <p:sldId id="273" r:id="rId7"/>
    <p:sldId id="271" r:id="rId8"/>
    <p:sldId id="275" r:id="rId9"/>
    <p:sldId id="274" r:id="rId10"/>
    <p:sldId id="260" r:id="rId11"/>
    <p:sldId id="261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9933"/>
    <a:srgbClr val="FFFF66"/>
    <a:srgbClr val="99CCFF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022" autoAdjust="0"/>
  </p:normalViewPr>
  <p:slideViewPr>
    <p:cSldViewPr>
      <p:cViewPr varScale="1">
        <p:scale>
          <a:sx n="62" d="100"/>
          <a:sy n="6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6C76516-879B-46F2-9C61-3D15C2E8E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B76DC-6706-458F-B798-E996B34643C3}" type="slidenum">
              <a:rPr lang="ru-RU"/>
              <a:pPr/>
              <a:t>11</a:t>
            </a:fld>
            <a:endParaRPr lang="ru-RU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800" b="1" i="1" smtClean="0"/>
              <a:t>Технология и организация проведения профильного обучения с применением ДОТ по межшкольной модели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Для реализации профильного обучения в сетевой форме с применением ДОТ между ресурсной и основной ОО должен быть заключен договор о сетевой форме реализации образовательных программ (для преподавания профильных предметов). Нужно отметить, что класс для профильного обучения в ресурсной ОО может быть сформирован из учащихся нескольких разных основных ОО одного образовательного округа (муниципалитета). В данном случае, договоры о сетевой форме реализации образовательных программ заключаются ресурсной ОО со всеми основными ОО, учащиеся которых желают обучаться в данной форме. Также ресурсной и основным ОО необходимо актуализировать нормативно-правовую базу, касающуюся применения ДОТ и ЭО, а также реализации образовательных программ.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Руководитель ресурсной ОО приказом назначает педагогов, которые будут осуществлять дистанционное обучение учащихся основных ОО по профильным предметам или учебным курсам согласно заключенным договорам, а также организует их повышение квалификации в области теории и методики применения ДОТ и ЭО. Ресурсная ОО должна обеспечить доступ обучающихся из основных ОО к электронной информационно-образовательной среде, которая должна включать в себя электронные информационные и образовательные ресурсы, совокупность информационных технологий, телекоммуникационных технологий, соответствующих технологических средств, и обеспечивающей освоение обучающимися профильных предметов или учебных курсов. Педагоги ресурсной ОО, назначенные приказом руководителя, обеспечивают создание, наполнение, а также доступ обучающихся к дистанционным учебным курсам в какой-либо системе дистанционного обучения.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В основных ОО выбираются классы (или учащиеся), которые будут изучать профильные предметы с применением ДОТ и ЭО. 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Приказом директора назначаются ответственные за организацию профильного обучения с применением ДОТ в школе: ответственные за организационное, техническое, методическое обеспечение (из числа заместителей директора),  тьютор (учитель-предметник, классный руководитель или др.). 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Администрациям основных ОО нужно предусмотреть недопущение превышения предельной недельной нагрузки учащихся, обучающихся в рамках проекта, а также организацию их расписания уроков. Например, вместо посещения очного урока профильного предмета на базовом уровне в основной ОО нужно организовать возможность работы учащегося с курсом профильного изучения математики ресурсной ОО.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Ресурсная и основные ОО в своей работе должны руководствоваться различными нормативными документами, в т.ч. порядком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программ.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Профильное обучение в сетевой форме с применением ДОТ или ЭО рекомендуется реализовывать в системе «Сетевой город. Образование» или </a:t>
            </a:r>
            <a:r>
              <a:rPr lang="en-US" sz="800" smtClean="0"/>
              <a:t>Moodle</a:t>
            </a:r>
            <a:r>
              <a:rPr lang="ru-RU" sz="800" smtClean="0"/>
              <a:t> (Мудл), а также систему видеоконференцсвязи </a:t>
            </a:r>
            <a:r>
              <a:rPr lang="en-US" sz="800" smtClean="0"/>
              <a:t>TrueConf</a:t>
            </a:r>
            <a:r>
              <a:rPr lang="ru-RU" sz="8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sz="800" smtClean="0"/>
              <a:t>Основное отличие технологии проведения обучения по межшкольной модели от малокомплектной модели заключается в том, что уроки в основном подготавливаются и проводятся в режиме отложенного времени. Системы ВКС используются при возможности (для сложных тем, консультаций и т.п.).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7A8A-8E71-4AB0-A610-728DAC293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70805-A683-48EF-8CCC-DEE876953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345AA-7C66-4BDF-8449-209D19134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C2CAD-53B7-43D2-A1FC-48DED10CB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7206-DA2A-412E-9511-966E7F2FA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0663-A38E-4770-9A74-4F449860E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C26AC-3C80-45FE-8433-CCAC9CBDD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FCB88-7330-4E1E-897A-6EDD7EBB2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DE6E1-6BC0-4ADD-BFD7-E61D4A400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5E5E5-319F-4735-BFA6-66A63F12B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6539B-CD0B-4369-91AD-423E1001F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530DBA4-316E-4796-97A0-E0833319C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3.jpeg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/>
              <a:t>Перспективы обучения старшеклассников по информационно-технологическому профилю с применением дистанционных образовательных технологий</a:t>
            </a:r>
            <a:endParaRPr lang="ru-RU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791200"/>
            <a:ext cx="6400800" cy="1066800"/>
          </a:xfrm>
        </p:spPr>
        <p:txBody>
          <a:bodyPr/>
          <a:lstStyle/>
          <a:p>
            <a:pPr eaLnBrk="1" hangingPunct="1"/>
            <a:r>
              <a:rPr lang="ru-RU" smtClean="0"/>
              <a:t>Гребенкин Иван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9933"/>
                </a:solidFill>
              </a:rPr>
              <a:t>Особенность реализации модели в 2014 г.</a:t>
            </a:r>
            <a:br>
              <a:rPr lang="ru-RU" sz="4000" b="1" smtClean="0">
                <a:solidFill>
                  <a:srgbClr val="FF9933"/>
                </a:solidFill>
              </a:rPr>
            </a:br>
            <a:endParaRPr lang="ru-RU" sz="40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Реализация профильного обучения</a:t>
            </a: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b="1" smtClean="0"/>
              <a:t>Суть:</a:t>
            </a:r>
          </a:p>
          <a:p>
            <a:pPr eaLnBrk="1" hangingPunct="1">
              <a:buFontTx/>
              <a:buNone/>
            </a:pPr>
            <a:r>
              <a:rPr lang="ru-RU" smtClean="0"/>
              <a:t>	</a:t>
            </a:r>
            <a:r>
              <a:rPr lang="ru-RU" b="1" smtClean="0">
                <a:solidFill>
                  <a:srgbClr val="92D050"/>
                </a:solidFill>
              </a:rPr>
              <a:t>учитель ресурсной ОО</a:t>
            </a:r>
            <a:r>
              <a:rPr lang="ru-RU" smtClean="0">
                <a:solidFill>
                  <a:srgbClr val="92D050"/>
                </a:solidFill>
              </a:rPr>
              <a:t> </a:t>
            </a:r>
            <a:r>
              <a:rPr lang="ru-RU" smtClean="0"/>
              <a:t>с помощью ДОТ будет преподавать профильные предметы образовательной программы </a:t>
            </a:r>
            <a:r>
              <a:rPr lang="ru-RU" b="1" smtClean="0">
                <a:solidFill>
                  <a:schemeClr val="accent2"/>
                </a:solidFill>
              </a:rPr>
              <a:t>для обучающихся из основной ОО</a:t>
            </a:r>
            <a:r>
              <a:rPr lang="ru-RU" smtClean="0"/>
              <a:t>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9933"/>
                </a:solidFill>
              </a:rPr>
              <a:t>Технология и организация профильного обучения</a:t>
            </a:r>
          </a:p>
        </p:txBody>
      </p:sp>
      <p:pic>
        <p:nvPicPr>
          <p:cNvPr id="12291" name="Picture 3" descr="10_pro_shkolu_uchitel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1295400"/>
            <a:ext cx="23622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 descr="schoo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84338" y="1600200"/>
            <a:ext cx="12112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7342188" y="3048000"/>
            <a:ext cx="1801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92D050"/>
                </a:solidFill>
              </a:rPr>
              <a:t>Ресурсная ОО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52400" y="1233488"/>
            <a:ext cx="1787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92D050"/>
                </a:solidFill>
              </a:rPr>
              <a:t>Основные ОО</a:t>
            </a:r>
          </a:p>
        </p:txBody>
      </p:sp>
      <p:pic>
        <p:nvPicPr>
          <p:cNvPr id="12295" name="Picture 8" descr="ANd9GcTKyzFAOzNhFHejVezx5yVNyQcxbEDpgv_Hug9TzCTm4FAcbWG6n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114800"/>
            <a:ext cx="8382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7391400" y="5943600"/>
            <a:ext cx="1804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66"/>
                </a:solidFill>
              </a:rPr>
              <a:t>Учитель </a:t>
            </a:r>
          </a:p>
          <a:p>
            <a:pPr algn="ctr"/>
            <a:r>
              <a:rPr lang="ru-RU" b="1">
                <a:solidFill>
                  <a:srgbClr val="FFFF66"/>
                </a:solidFill>
              </a:rPr>
              <a:t>профильного </a:t>
            </a:r>
          </a:p>
          <a:p>
            <a:pPr algn="ctr"/>
            <a:r>
              <a:rPr lang="ru-RU" b="1">
                <a:solidFill>
                  <a:srgbClr val="FFFF66"/>
                </a:solidFill>
              </a:rPr>
              <a:t>предмета</a:t>
            </a:r>
          </a:p>
        </p:txBody>
      </p:sp>
      <p:pic>
        <p:nvPicPr>
          <p:cNvPr id="12297" name="Picture 10" descr="1328624479_deti_shkolniki_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5257800"/>
            <a:ext cx="53498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3" descr="1328624523_deti_shkolniki_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71600" y="3200400"/>
            <a:ext cx="5984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0" y="6491288"/>
            <a:ext cx="2430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FF66"/>
                </a:solidFill>
              </a:rPr>
              <a:t>Тьютор и учащиеся</a:t>
            </a:r>
          </a:p>
        </p:txBody>
      </p:sp>
      <p:grpSp>
        <p:nvGrpSpPr>
          <p:cNvPr id="12300" name="Group 15"/>
          <p:cNvGrpSpPr>
            <a:grpSpLocks/>
          </p:cNvGrpSpPr>
          <p:nvPr/>
        </p:nvGrpSpPr>
        <p:grpSpPr bwMode="auto">
          <a:xfrm rot="-355913">
            <a:off x="7416800" y="4610100"/>
            <a:ext cx="762000" cy="533400"/>
            <a:chOff x="4176" y="3216"/>
            <a:chExt cx="480" cy="336"/>
          </a:xfrm>
        </p:grpSpPr>
        <p:sp>
          <p:nvSpPr>
            <p:cNvPr id="12316" name="AutoShape 16"/>
            <p:cNvSpPr>
              <a:spLocks noChangeArrowheads="1"/>
            </p:cNvSpPr>
            <p:nvPr/>
          </p:nvSpPr>
          <p:spPr bwMode="auto">
            <a:xfrm>
              <a:off x="4224" y="3216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7" name="AutoShape 17"/>
            <p:cNvSpPr>
              <a:spLocks noChangeArrowheads="1"/>
            </p:cNvSpPr>
            <p:nvPr/>
          </p:nvSpPr>
          <p:spPr bwMode="auto">
            <a:xfrm rot="10800000">
              <a:off x="4176" y="340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301" name="Group 18"/>
          <p:cNvGrpSpPr>
            <a:grpSpLocks/>
          </p:cNvGrpSpPr>
          <p:nvPr/>
        </p:nvGrpSpPr>
        <p:grpSpPr bwMode="auto">
          <a:xfrm rot="-192383">
            <a:off x="2209800" y="5715000"/>
            <a:ext cx="762000" cy="533400"/>
            <a:chOff x="4176" y="3216"/>
            <a:chExt cx="480" cy="336"/>
          </a:xfrm>
        </p:grpSpPr>
        <p:sp>
          <p:nvSpPr>
            <p:cNvPr id="12314" name="AutoShape 19"/>
            <p:cNvSpPr>
              <a:spLocks noChangeArrowheads="1"/>
            </p:cNvSpPr>
            <p:nvPr/>
          </p:nvSpPr>
          <p:spPr bwMode="auto">
            <a:xfrm>
              <a:off x="4224" y="3216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5" name="AutoShape 20"/>
            <p:cNvSpPr>
              <a:spLocks noChangeArrowheads="1"/>
            </p:cNvSpPr>
            <p:nvPr/>
          </p:nvSpPr>
          <p:spPr bwMode="auto">
            <a:xfrm rot="10800000">
              <a:off x="4176" y="340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2302" name="Picture 22" descr="business-woman-fashion-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0050" y="3962400"/>
            <a:ext cx="11747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AutoShape 23"/>
          <p:cNvSpPr>
            <a:spLocks noChangeArrowheads="1"/>
          </p:cNvSpPr>
          <p:nvPr/>
        </p:nvSpPr>
        <p:spPr bwMode="auto">
          <a:xfrm>
            <a:off x="3048000" y="1828800"/>
            <a:ext cx="3657600" cy="304800"/>
          </a:xfrm>
          <a:prstGeom prst="leftRightArrow">
            <a:avLst>
              <a:gd name="adj1" fmla="val 50000"/>
              <a:gd name="adj2" fmla="val 2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Text Box 24"/>
          <p:cNvSpPr txBox="1">
            <a:spLocks noChangeArrowheads="1"/>
          </p:cNvSpPr>
          <p:nvPr/>
        </p:nvSpPr>
        <p:spPr bwMode="auto">
          <a:xfrm>
            <a:off x="3311525" y="2209800"/>
            <a:ext cx="3244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Договор о сетевой форме </a:t>
            </a:r>
          </a:p>
          <a:p>
            <a:pPr algn="ctr"/>
            <a:r>
              <a:rPr lang="ru-RU" b="1"/>
              <a:t>реализации ОП</a:t>
            </a:r>
          </a:p>
        </p:txBody>
      </p:sp>
      <p:pic>
        <p:nvPicPr>
          <p:cNvPr id="12305" name="Picture 25" descr="ANd9GcQzK3NjulFHBo_bzqAgQjDIPlUwjgT53XXFJ0Grij_UdFYsmpsz"/>
          <p:cNvPicPr>
            <a:picLocks noChangeAspect="1" noChangeArrowheads="1"/>
          </p:cNvPicPr>
          <p:nvPr/>
        </p:nvPicPr>
        <p:blipFill>
          <a:blip r:embed="rId9"/>
          <a:srcRect l="58859" t="11539" b="5769"/>
          <a:stretch>
            <a:fillRect/>
          </a:stretch>
        </p:blipFill>
        <p:spPr bwMode="auto">
          <a:xfrm>
            <a:off x="3124200" y="3581400"/>
            <a:ext cx="411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Rectangle 26"/>
          <p:cNvSpPr>
            <a:spLocks noChangeArrowheads="1"/>
          </p:cNvSpPr>
          <p:nvPr/>
        </p:nvSpPr>
        <p:spPr bwMode="auto">
          <a:xfrm>
            <a:off x="3733800" y="4038600"/>
            <a:ext cx="3352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</a:rPr>
              <a:t>Электронная ИОС:</a:t>
            </a:r>
          </a:p>
          <a:p>
            <a:endParaRPr lang="ru-RU" sz="2400" b="1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ru-RU" sz="2400">
                <a:solidFill>
                  <a:schemeClr val="bg1"/>
                </a:solidFill>
              </a:rPr>
              <a:t> курсы в СДО</a:t>
            </a:r>
          </a:p>
          <a:p>
            <a:pPr>
              <a:buFontTx/>
              <a:buChar char="•"/>
            </a:pPr>
            <a:r>
              <a:rPr lang="ru-RU" sz="2400">
                <a:solidFill>
                  <a:schemeClr val="bg1"/>
                </a:solidFill>
              </a:rPr>
              <a:t> система ВКС</a:t>
            </a:r>
          </a:p>
          <a:p>
            <a:pPr>
              <a:buFontTx/>
              <a:buChar char="•"/>
            </a:pPr>
            <a:r>
              <a:rPr lang="ru-RU" sz="2400">
                <a:solidFill>
                  <a:schemeClr val="bg1"/>
                </a:solidFill>
              </a:rPr>
              <a:t> сервисы Интернет</a:t>
            </a:r>
          </a:p>
          <a:p>
            <a:pPr>
              <a:buFontTx/>
              <a:buChar char="•"/>
            </a:pPr>
            <a:r>
              <a:rPr lang="ru-RU" sz="2400">
                <a:solidFill>
                  <a:schemeClr val="bg1"/>
                </a:solidFill>
              </a:rPr>
              <a:t> ЭЖ</a:t>
            </a:r>
          </a:p>
        </p:txBody>
      </p:sp>
      <p:sp>
        <p:nvSpPr>
          <p:cNvPr id="12307" name="Text Box 27"/>
          <p:cNvSpPr txBox="1">
            <a:spLocks noChangeArrowheads="1"/>
          </p:cNvSpPr>
          <p:nvPr/>
        </p:nvSpPr>
        <p:spPr bwMode="auto">
          <a:xfrm>
            <a:off x="7310438" y="4267200"/>
            <a:ext cx="63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66"/>
                </a:solidFill>
              </a:rPr>
              <a:t>ИКТ</a:t>
            </a:r>
          </a:p>
        </p:txBody>
      </p:sp>
      <p:sp>
        <p:nvSpPr>
          <p:cNvPr id="12308" name="Text Box 28"/>
          <p:cNvSpPr txBox="1">
            <a:spLocks noChangeArrowheads="1"/>
          </p:cNvSpPr>
          <p:nvPr/>
        </p:nvSpPr>
        <p:spPr bwMode="auto">
          <a:xfrm>
            <a:off x="2362200" y="3429000"/>
            <a:ext cx="639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66"/>
                </a:solidFill>
              </a:rPr>
              <a:t>ИКТ</a:t>
            </a:r>
          </a:p>
        </p:txBody>
      </p:sp>
      <p:sp>
        <p:nvSpPr>
          <p:cNvPr id="12309" name="Text Box 29"/>
          <p:cNvSpPr txBox="1">
            <a:spLocks noChangeArrowheads="1"/>
          </p:cNvSpPr>
          <p:nvPr/>
        </p:nvSpPr>
        <p:spPr bwMode="auto">
          <a:xfrm>
            <a:off x="2281238" y="5410200"/>
            <a:ext cx="63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FFFF66"/>
                </a:solidFill>
              </a:rPr>
              <a:t>ИКТ</a:t>
            </a:r>
          </a:p>
        </p:txBody>
      </p:sp>
      <p:grpSp>
        <p:nvGrpSpPr>
          <p:cNvPr id="12310" name="Group 30"/>
          <p:cNvGrpSpPr>
            <a:grpSpLocks/>
          </p:cNvGrpSpPr>
          <p:nvPr/>
        </p:nvGrpSpPr>
        <p:grpSpPr bwMode="auto">
          <a:xfrm rot="755901">
            <a:off x="2259013" y="3886200"/>
            <a:ext cx="762000" cy="533400"/>
            <a:chOff x="4176" y="3216"/>
            <a:chExt cx="480" cy="336"/>
          </a:xfrm>
        </p:grpSpPr>
        <p:sp>
          <p:nvSpPr>
            <p:cNvPr id="12312" name="AutoShape 31"/>
            <p:cNvSpPr>
              <a:spLocks noChangeArrowheads="1"/>
            </p:cNvSpPr>
            <p:nvPr/>
          </p:nvSpPr>
          <p:spPr bwMode="auto">
            <a:xfrm>
              <a:off x="4224" y="3216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3" name="AutoShape 32"/>
            <p:cNvSpPr>
              <a:spLocks noChangeArrowheads="1"/>
            </p:cNvSpPr>
            <p:nvPr/>
          </p:nvSpPr>
          <p:spPr bwMode="auto">
            <a:xfrm rot="10800000">
              <a:off x="4176" y="340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2311" name="Picture 5" descr="schoo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676400"/>
            <a:ext cx="1211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9933"/>
                </a:solidFill>
              </a:rPr>
              <a:t>ГлобалЛаб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– сообщество единомышленников из разных стран, объединенных идеей исследования мира, который их окружает</a:t>
            </a:r>
          </a:p>
          <a:p>
            <a:pPr eaLnBrk="1" hangingPunct="1">
              <a:buFontTx/>
              <a:buNone/>
            </a:pPr>
            <a:endParaRPr lang="ru-RU" sz="1400" smtClean="0"/>
          </a:p>
          <a:p>
            <a:pPr eaLnBrk="1" hangingPunct="1">
              <a:buFontTx/>
              <a:buNone/>
            </a:pPr>
            <a:r>
              <a:rPr lang="ru-RU" smtClean="0"/>
              <a:t>– инструмент для реализации совместных исследований в рамках реализации межшкольной модели</a:t>
            </a:r>
          </a:p>
        </p:txBody>
      </p:sp>
      <p:sp>
        <p:nvSpPr>
          <p:cNvPr id="42" name="Shape 42"/>
          <p:cNvSpPr/>
          <p:nvPr/>
        </p:nvSpPr>
        <p:spPr>
          <a:xfrm>
            <a:off x="762000" y="5943600"/>
            <a:ext cx="2286000" cy="549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12700">
            <a:round/>
          </a:ln>
        </p:spPr>
        <p:txBody>
          <a:bodyPr lIns="0" tIns="0" rIns="0" bIns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defRPr sz="3600">
                <a:uFillTx/>
                <a:latin typeface="+mn-lt"/>
                <a:ea typeface="+mn-ea"/>
                <a:cs typeface="+mn-cs"/>
                <a:sym typeface="Helvetica"/>
              </a:defRPr>
            </a:pPr>
            <a:endParaRPr sz="3600" kern="0">
              <a:solidFill>
                <a:sysClr val="windowText" lastClr="000000"/>
              </a:solidFill>
              <a:latin typeface="+mn-lt"/>
              <a:sym typeface="Helvetica"/>
            </a:endParaRPr>
          </a:p>
        </p:txBody>
      </p: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4495800" y="6019800"/>
            <a:ext cx="43513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https://globallab.org/ru/</a:t>
            </a:r>
            <a:endParaRPr lang="ru-RU" sz="32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ru-RU" b="1" smtClean="0"/>
              <a:t>Гребенкин И.А.</a:t>
            </a: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92D050"/>
                </a:solidFill>
              </a:rPr>
              <a:t>griv89@mail.ru</a:t>
            </a:r>
            <a:endParaRPr lang="ru-RU" smtClean="0">
              <a:solidFill>
                <a:srgbClr val="92D050"/>
              </a:solidFill>
            </a:endParaRPr>
          </a:p>
          <a:p>
            <a:pPr algn="ctr" eaLnBrk="1" hangingPunct="1">
              <a:buFontTx/>
              <a:buNone/>
            </a:pPr>
            <a:endParaRPr lang="ru-RU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2D050"/>
                </a:solidFill>
              </a:rPr>
              <a:t>Вася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eaLnBrk="1" hangingPunct="1"/>
            <a:r>
              <a:rPr lang="ru-RU" smtClean="0"/>
              <a:t>Примерный ученик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Мечтает работать программистом в </a:t>
            </a:r>
            <a:r>
              <a:rPr lang="en-US" smtClean="0"/>
              <a:t>Google</a:t>
            </a:r>
            <a:endParaRPr lang="ru-RU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ru-RU" smtClean="0"/>
              <a:t>Обучается в 9 классе школы села Васюки</a:t>
            </a:r>
            <a:endParaRPr lang="en-US" smtClean="0"/>
          </a:p>
        </p:txBody>
      </p:sp>
      <p:pic>
        <p:nvPicPr>
          <p:cNvPr id="3076" name="Picture 12" descr="1328624479_deti_shkolniki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362200"/>
            <a:ext cx="20574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705600" y="3048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00800" y="22860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29400" y="2057400"/>
            <a:ext cx="4572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80" name="Picture 4" descr="http://www.extremetech.com/wp-content/uploads/2014/01/Google-BTC-640x353.jpg"/>
          <p:cNvPicPr>
            <a:picLocks noChangeAspect="1" noChangeArrowheads="1"/>
          </p:cNvPicPr>
          <p:nvPr/>
        </p:nvPicPr>
        <p:blipFill>
          <a:blip r:embed="rId3"/>
          <a:srcRect l="8992" t="22501" r="6895" b="14999"/>
          <a:stretch>
            <a:fillRect/>
          </a:stretch>
        </p:blipFill>
        <p:spPr bwMode="auto">
          <a:xfrm>
            <a:off x="7010400" y="685800"/>
            <a:ext cx="16002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6934200" y="16764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FF66"/>
                </a:solidFill>
              </a:rPr>
              <a:t>Иван Иваныч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pPr eaLnBrk="1" hangingPunct="1"/>
            <a:r>
              <a:rPr lang="ru-RU" smtClean="0"/>
              <a:t>Учитель биологии школы села Васюки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Кроме биологии преподает информатику, труды, русский язык, пение и физкультуру…</a:t>
            </a:r>
          </a:p>
        </p:txBody>
      </p:sp>
      <p:pic>
        <p:nvPicPr>
          <p:cNvPr id="4100" name="Picture 8" descr="ANd9GcTKyzFAOzNhFHejVezx5yVNyQcxbEDpgv_Hug9TzCTm4FAcbWG6n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2667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FF66"/>
                </a:solidFill>
              </a:rPr>
              <a:t>Иван Иваныч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pPr eaLnBrk="1" hangingPunct="1"/>
            <a:r>
              <a:rPr lang="ru-RU" smtClean="0"/>
              <a:t>Учитель биологии школы села Васюки</a:t>
            </a:r>
          </a:p>
          <a:p>
            <a:pPr eaLnBrk="1" hangingPunct="1"/>
            <a:r>
              <a:rPr lang="ru-RU" smtClean="0"/>
              <a:t>Кроме биологии преподает информатику, труды, русский язык, пение и физкультуру…</a:t>
            </a:r>
          </a:p>
          <a:p>
            <a:pPr eaLnBrk="1" hangingPunct="1">
              <a:buFontTx/>
              <a:buNone/>
            </a:pPr>
            <a:r>
              <a:rPr lang="ru-RU" smtClean="0"/>
              <a:t>…. </a:t>
            </a:r>
          </a:p>
          <a:p>
            <a:pPr eaLnBrk="1" hangingPunct="1">
              <a:buFontTx/>
              <a:buNone/>
            </a:pPr>
            <a:r>
              <a:rPr lang="ru-RU" smtClean="0"/>
              <a:t>не может научить Васю программировать</a:t>
            </a:r>
          </a:p>
        </p:txBody>
      </p:sp>
      <p:pic>
        <p:nvPicPr>
          <p:cNvPr id="5124" name="Picture 8" descr="ANd9GcTKyzFAOzNhFHejVezx5yVNyQcxbEDpgv_Hug9TzCTm4FAcbWG6n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2667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CCFF"/>
                </a:solidFill>
              </a:rPr>
              <a:t>Марь Иванна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pPr eaLnBrk="1" hangingPunct="1"/>
            <a:r>
              <a:rPr lang="ru-RU" smtClean="0"/>
              <a:t>Учитель информатики высшей категории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Ее ученики – самые высокооплачиваемые </a:t>
            </a:r>
            <a:r>
              <a:rPr lang="en-US" smtClean="0"/>
              <a:t>IT-</a:t>
            </a:r>
            <a:r>
              <a:rPr lang="ru-RU" smtClean="0"/>
              <a:t>специалисты на континенте</a:t>
            </a:r>
          </a:p>
        </p:txBody>
      </p:sp>
      <p:pic>
        <p:nvPicPr>
          <p:cNvPr id="6148" name="Picture 22" descr="business-woman-fashion-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3581400" cy="53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9CCFF"/>
                </a:solidFill>
              </a:rPr>
              <a:t>Марь Иванна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/>
          <a:lstStyle/>
          <a:p>
            <a:pPr eaLnBrk="1" hangingPunct="1"/>
            <a:r>
              <a:rPr lang="ru-RU" smtClean="0"/>
              <a:t>Учитель информатики высшей категории</a:t>
            </a:r>
          </a:p>
          <a:p>
            <a:pPr eaLnBrk="1" hangingPunct="1"/>
            <a:r>
              <a:rPr lang="ru-RU" smtClean="0"/>
              <a:t>Ее ученики – самые высокооплачиваемые </a:t>
            </a:r>
            <a:r>
              <a:rPr lang="en-US" smtClean="0"/>
              <a:t>IT-</a:t>
            </a:r>
            <a:r>
              <a:rPr lang="ru-RU" smtClean="0"/>
              <a:t>специалисты на континенте</a:t>
            </a:r>
          </a:p>
          <a:p>
            <a:pPr eaLnBrk="1" hangingPunct="1">
              <a:buFontTx/>
              <a:buNone/>
            </a:pPr>
            <a:r>
              <a:rPr lang="ru-RU" smtClean="0"/>
              <a:t>….</a:t>
            </a:r>
          </a:p>
          <a:p>
            <a:pPr eaLnBrk="1" hangingPunct="1">
              <a:buFontTx/>
              <a:buNone/>
            </a:pPr>
            <a:r>
              <a:rPr lang="ru-RU" smtClean="0"/>
              <a:t>Живет и работает в селе Нью-Васюки</a:t>
            </a:r>
          </a:p>
        </p:txBody>
      </p:sp>
      <p:pic>
        <p:nvPicPr>
          <p:cNvPr id="7172" name="Picture 22" descr="business-woman-fashion-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3581400" cy="538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2D050"/>
                </a:solidFill>
              </a:rPr>
              <a:t>Васины родители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28600" y="1524000"/>
            <a:ext cx="4267200" cy="4525963"/>
          </a:xfrm>
        </p:spPr>
        <p:txBody>
          <a:bodyPr/>
          <a:lstStyle/>
          <a:p>
            <a:pPr eaLnBrk="1" hangingPunct="1"/>
            <a:r>
              <a:rPr lang="ru-RU" smtClean="0"/>
              <a:t>Единственные врачи села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Очень хотят, чтобы Вася учился у Марь Иванны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Из Васюков не уедут</a:t>
            </a:r>
          </a:p>
          <a:p>
            <a:pPr eaLnBrk="1" hangingPunct="1"/>
            <a:endParaRPr lang="ru-RU" smtClean="0"/>
          </a:p>
        </p:txBody>
      </p:sp>
      <p:pic>
        <p:nvPicPr>
          <p:cNvPr id="8196" name="Picture 2" descr="https://st.fl.ru/users/Bloodless/upload/f_91650cef86e6c4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057400"/>
            <a:ext cx="42862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8229600" cy="1143000"/>
          </a:xfrm>
        </p:spPr>
        <p:txBody>
          <a:bodyPr/>
          <a:lstStyle/>
          <a:p>
            <a:pPr eaLnBrk="1" hangingPunct="1"/>
            <a:r>
              <a:rPr lang="ru-RU" sz="9600" b="1" smtClean="0">
                <a:solidFill>
                  <a:srgbClr val="FF9933"/>
                </a:solidFill>
              </a:rPr>
              <a:t>???</a:t>
            </a:r>
          </a:p>
        </p:txBody>
      </p:sp>
      <p:pic>
        <p:nvPicPr>
          <p:cNvPr id="9219" name="Picture 2" descr="https://st.fl.ru/users/Bloodless/upload/f_91650cef86e6c4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2" descr="business-woman-fashion-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895600"/>
            <a:ext cx="2514600" cy="378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ANd9GcTKyzFAOzNhFHejVezx5yVNyQcxbEDpgv_Hug9TzCTm4FAcbWG6n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6288" y="152400"/>
            <a:ext cx="2017712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2" descr="1328624479_deti_shkolniki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3733800"/>
            <a:ext cx="132397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Улыбающееся лицо 16"/>
          <p:cNvSpPr/>
          <p:nvPr/>
        </p:nvSpPr>
        <p:spPr>
          <a:xfrm>
            <a:off x="2057400" y="3962400"/>
            <a:ext cx="838200" cy="8382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Улыбающееся лицо 18"/>
          <p:cNvSpPr/>
          <p:nvPr/>
        </p:nvSpPr>
        <p:spPr>
          <a:xfrm>
            <a:off x="6324600" y="3048000"/>
            <a:ext cx="533400" cy="533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Улыбающееся лицо 19"/>
          <p:cNvSpPr/>
          <p:nvPr/>
        </p:nvSpPr>
        <p:spPr>
          <a:xfrm>
            <a:off x="7543800" y="228600"/>
            <a:ext cx="609600" cy="533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2209800" y="990600"/>
            <a:ext cx="685800" cy="6096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Улыбающееся лицо 22"/>
          <p:cNvSpPr/>
          <p:nvPr/>
        </p:nvSpPr>
        <p:spPr>
          <a:xfrm>
            <a:off x="1219200" y="990600"/>
            <a:ext cx="685800" cy="6096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9933"/>
                </a:solidFill>
              </a:rPr>
              <a:t>Межшкольная модель внедрения ДОТ</a:t>
            </a:r>
          </a:p>
        </p:txBody>
      </p:sp>
      <p:pic>
        <p:nvPicPr>
          <p:cNvPr id="10243" name="Picture 2" descr="https://st.fl.ru/users/Bloodless/upload/f_91650cef86e6c45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9718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22" descr="business-woman-fashion-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1000" y="3074988"/>
            <a:ext cx="2514600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ANd9GcTKyzFAOzNhFHejVezx5yVNyQcxbEDpgv_Hug9TzCTm4FAcbWG6n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2743200"/>
            <a:ext cx="2017713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2" descr="1328624479_deti_shkolniki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3886200"/>
            <a:ext cx="1323975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верх 7"/>
          <p:cNvSpPr/>
          <p:nvPr/>
        </p:nvSpPr>
        <p:spPr>
          <a:xfrm>
            <a:off x="609600" y="1752600"/>
            <a:ext cx="762000" cy="7620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Стрелка вверх 9"/>
          <p:cNvSpPr/>
          <p:nvPr/>
        </p:nvSpPr>
        <p:spPr>
          <a:xfrm>
            <a:off x="2438400" y="1752600"/>
            <a:ext cx="762000" cy="7620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4495800" y="1752600"/>
            <a:ext cx="762000" cy="7620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6934200" y="1752600"/>
            <a:ext cx="762000" cy="762000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90600" y="2362200"/>
            <a:ext cx="6400800" cy="30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образовательные потребности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672</Words>
  <Application>Microsoft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Helvetica</vt:lpstr>
      <vt:lpstr>Оформление по умолчанию</vt:lpstr>
      <vt:lpstr>Перспективы обучения старшеклассников по информационно-технологическому профилю с применением дистанционных образовательных технологий</vt:lpstr>
      <vt:lpstr>Вася</vt:lpstr>
      <vt:lpstr>Иван Иваныч</vt:lpstr>
      <vt:lpstr>Иван Иваныч</vt:lpstr>
      <vt:lpstr>Марь Иванна</vt:lpstr>
      <vt:lpstr>Марь Иванна</vt:lpstr>
      <vt:lpstr>Васины родители</vt:lpstr>
      <vt:lpstr>???</vt:lpstr>
      <vt:lpstr>Межшкольная модель внедрения ДОТ</vt:lpstr>
      <vt:lpstr>Особенность реализации модели в 2014 г. </vt:lpstr>
      <vt:lpstr>Технология и организация профильного обучения</vt:lpstr>
      <vt:lpstr>ГлобалЛаб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guilermych@live.ru</cp:lastModifiedBy>
  <cp:revision>17</cp:revision>
  <cp:lastPrinted>1601-01-01T00:00:00Z</cp:lastPrinted>
  <dcterms:created xsi:type="dcterms:W3CDTF">1601-01-01T00:00:00Z</dcterms:created>
  <dcterms:modified xsi:type="dcterms:W3CDTF">2014-11-08T10:28:12Z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