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3" r:id="rId3"/>
    <p:sldId id="257" r:id="rId4"/>
    <p:sldId id="264" r:id="rId5"/>
    <p:sldId id="258" r:id="rId6"/>
    <p:sldId id="265" r:id="rId7"/>
    <p:sldId id="266" r:id="rId8"/>
    <p:sldId id="267" r:id="rId9"/>
    <p:sldId id="259" r:id="rId10"/>
    <p:sldId id="268" r:id="rId11"/>
    <p:sldId id="269" r:id="rId12"/>
    <p:sldId id="260" r:id="rId13"/>
    <p:sldId id="270" r:id="rId14"/>
    <p:sldId id="271" r:id="rId15"/>
    <p:sldId id="272" r:id="rId16"/>
    <p:sldId id="273" r:id="rId17"/>
    <p:sldId id="274" r:id="rId18"/>
    <p:sldId id="26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4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73" autoAdjust="0"/>
  </p:normalViewPr>
  <p:slideViewPr>
    <p:cSldViewPr>
      <p:cViewPr varScale="1">
        <p:scale>
          <a:sx n="67" d="100"/>
          <a:sy n="67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39F61-0676-4693-8E38-40BF44BFF5BE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536FB-6793-4817-9CDF-4016837122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536FB-6793-4817-9CDF-40168371228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536FB-6793-4817-9CDF-40168371228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536FB-6793-4817-9CDF-40168371228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294E-BDDF-4C9E-BF3F-510489D634AE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AAA7-BC6C-458A-B501-36388A42E9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189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294E-BDDF-4C9E-BF3F-510489D634AE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AAA7-BC6C-458A-B501-36388A42E9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14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294E-BDDF-4C9E-BF3F-510489D634AE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AAA7-BC6C-458A-B501-36388A42E9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828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294E-BDDF-4C9E-BF3F-510489D634AE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AAA7-BC6C-458A-B501-36388A42E9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963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294E-BDDF-4C9E-BF3F-510489D634AE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AAA7-BC6C-458A-B501-36388A42E9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972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294E-BDDF-4C9E-BF3F-510489D634AE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AAA7-BC6C-458A-B501-36388A42E9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247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294E-BDDF-4C9E-BF3F-510489D634AE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AAA7-BC6C-458A-B501-36388A42E9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768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294E-BDDF-4C9E-BF3F-510489D634AE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AAA7-BC6C-458A-B501-36388A42E9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922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294E-BDDF-4C9E-BF3F-510489D634AE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AAA7-BC6C-458A-B501-36388A42E9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850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294E-BDDF-4C9E-BF3F-510489D634AE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AAA7-BC6C-458A-B501-36388A42E9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353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294E-BDDF-4C9E-BF3F-510489D634AE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AAA7-BC6C-458A-B501-36388A42E9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810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E294E-BDDF-4C9E-BF3F-510489D634AE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1AAA7-BC6C-458A-B501-36388A42E9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294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16832"/>
            <a:ext cx="8352928" cy="295232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Пример задания:</a:t>
            </a:r>
            <a:br>
              <a:rPr lang="ru-RU" b="1" dirty="0"/>
            </a:br>
            <a:r>
              <a:rPr lang="ru-RU" i="1" dirty="0"/>
              <a:t>Сколько единиц в двоичной записи числа 1025?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1) 1            2)  2       3)  10	 4) 11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48680"/>
            <a:ext cx="7200800" cy="720080"/>
          </a:xfrm>
        </p:spPr>
        <p:txBody>
          <a:bodyPr/>
          <a:lstStyle/>
          <a:p>
            <a:r>
              <a:rPr lang="ru-RU" b="1" dirty="0"/>
              <a:t>А1 (базовый уровень, время – 1 мин</a:t>
            </a:r>
            <a:r>
              <a:rPr lang="ru-RU" b="1" dirty="0" smtClean="0"/>
              <a:t>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1478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7 (повышенный уровень, время – 2 мин)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2620888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Запись числа 381</a:t>
            </a:r>
            <a:r>
              <a:rPr lang="ru-RU" i="1" baseline="-25000" dirty="0" smtClean="0"/>
              <a:t>10</a:t>
            </a:r>
            <a:r>
              <a:rPr lang="ru-RU" i="1" dirty="0" smtClean="0"/>
              <a:t> в системе счисления с основанием N оканчивается на 3 и содержит 3 цифры. Укажите наибольшее возможное основание этой системы счисления N.</a:t>
            </a:r>
            <a:endParaRPr lang="ru-RU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3429000"/>
            <a:ext cx="856895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 smtClean="0"/>
              <a:t>Решение: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dirty="0" smtClean="0"/>
              <a:t>Ограничение в три разряда ограничивает круг поиска</a:t>
            </a:r>
            <a:endParaRPr kumimoji="0" lang="ru-RU" sz="2800" b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043608" y="4581128"/>
          <a:ext cx="6244534" cy="576064"/>
        </p:xfrm>
        <a:graphic>
          <a:graphicData uri="http://schemas.openxmlformats.org/presentationml/2006/ole">
            <p:oleObj spid="_x0000_s24577" name="Формула" r:id="rId4" imgW="2578100" imgH="241300" progId="Equation.3">
              <p:embed/>
            </p:oleObj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323528" y="5013176"/>
            <a:ext cx="51845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noProof="0" dirty="0" smtClean="0"/>
              <a:t>Первая часть неравенства </a:t>
            </a:r>
            <a:endParaRPr kumimoji="0" lang="ru-RU" sz="2800" b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427984" y="5085184"/>
          <a:ext cx="1097265" cy="360040"/>
        </p:xfrm>
        <a:graphic>
          <a:graphicData uri="http://schemas.openxmlformats.org/presentationml/2006/ole">
            <p:oleObj spid="_x0000_s24579" name="Формула" r:id="rId5" imgW="609336" imgH="203112" progId="Equation.3">
              <p:embed/>
            </p:oleObj>
          </a:graphicData>
        </a:graphic>
      </p:graphicFrame>
      <p:sp>
        <p:nvSpPr>
          <p:cNvPr id="10" name="Содержимое 2"/>
          <p:cNvSpPr txBox="1">
            <a:spLocks/>
          </p:cNvSpPr>
          <p:nvPr/>
        </p:nvSpPr>
        <p:spPr>
          <a:xfrm>
            <a:off x="5508104" y="5013176"/>
            <a:ext cx="525658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noProof="0" dirty="0" smtClean="0"/>
              <a:t>Показывает что </a:t>
            </a:r>
            <a:r>
              <a:rPr lang="en-US" sz="2800" noProof="0" dirty="0" smtClean="0"/>
              <a:t>N </a:t>
            </a:r>
            <a:r>
              <a:rPr lang="en-US" sz="2800" dirty="0" smtClean="0"/>
              <a:t>&lt;</a:t>
            </a:r>
            <a:r>
              <a:rPr lang="ru-RU" sz="2800" dirty="0" smtClean="0"/>
              <a:t> 19</a:t>
            </a:r>
            <a:endParaRPr kumimoji="0" lang="ru-RU" sz="2800" b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23528" y="5517232"/>
            <a:ext cx="51845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noProof="0" dirty="0" smtClean="0"/>
              <a:t>Вторая часть неравенства </a:t>
            </a:r>
            <a:endParaRPr kumimoji="0" lang="ru-RU" sz="2800" b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427984" y="5589240"/>
          <a:ext cx="1080120" cy="360040"/>
        </p:xfrm>
        <a:graphic>
          <a:graphicData uri="http://schemas.openxmlformats.org/presentationml/2006/ole">
            <p:oleObj spid="_x0000_s24581" name="Формула" r:id="rId6" imgW="596641" imgH="203112" progId="Equation.3">
              <p:embed/>
            </p:oleObj>
          </a:graphicData>
        </a:graphic>
      </p:graphicFrame>
      <p:sp>
        <p:nvSpPr>
          <p:cNvPr id="14" name="Содержимое 2"/>
          <p:cNvSpPr txBox="1">
            <a:spLocks/>
          </p:cNvSpPr>
          <p:nvPr/>
        </p:nvSpPr>
        <p:spPr>
          <a:xfrm>
            <a:off x="5508104" y="5517232"/>
            <a:ext cx="525658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noProof="0" dirty="0" smtClean="0"/>
              <a:t>Показывает что </a:t>
            </a:r>
            <a:r>
              <a:rPr lang="en-US" sz="2800" noProof="0" dirty="0" smtClean="0"/>
              <a:t>N </a:t>
            </a:r>
            <a:r>
              <a:rPr lang="en-US" sz="2800" dirty="0" smtClean="0"/>
              <a:t>≥</a:t>
            </a:r>
            <a:r>
              <a:rPr lang="ru-RU" sz="2800" dirty="0" smtClean="0"/>
              <a:t> </a:t>
            </a:r>
            <a:r>
              <a:rPr lang="en-US" sz="2800" dirty="0" smtClean="0"/>
              <a:t>8</a:t>
            </a:r>
            <a:endParaRPr kumimoji="0" lang="ru-RU" sz="2800" b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51520" y="6209928"/>
            <a:ext cx="889248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dirty="0" smtClean="0">
                <a:solidFill>
                  <a:srgbClr val="C00000"/>
                </a:solidFill>
              </a:rPr>
              <a:t>Остается найти делитель числа 378 на промежутке от 8 до 18</a:t>
            </a:r>
            <a:endParaRPr kumimoji="0" lang="ru-RU" sz="2800" b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7">
                                            <p:subSp spid="_x0000_s2457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subSp spid="_x0000_s2457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7" grpId="0" autoUpdateAnimBg="0"/>
      <p:bldP spid="10" grpId="0" autoUpdateAnimBg="0"/>
      <p:bldP spid="11" grpId="0" autoUpdateAnimBg="0"/>
      <p:bldP spid="14" grpId="0" autoUpdateAnimBg="0"/>
      <p:bldP spid="1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7 (повышенный уровень, время – 2 мин)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2620888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Запись числа 381</a:t>
            </a:r>
            <a:r>
              <a:rPr lang="ru-RU" i="1" baseline="-25000" dirty="0" smtClean="0"/>
              <a:t>10</a:t>
            </a:r>
            <a:r>
              <a:rPr lang="ru-RU" i="1" dirty="0" smtClean="0"/>
              <a:t> в системе счисления с основанием N оканчивается на 3 и содержит 3 цифры. Укажите наибольшее возможное основание этой системы счисления N.</a:t>
            </a:r>
            <a:endParaRPr lang="ru-RU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3429000"/>
            <a:ext cx="8568952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b="1" dirty="0" smtClean="0"/>
              <a:t>Решение: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dirty="0" smtClean="0"/>
              <a:t>На промежутке от 8 до 18 делителями числа 378 являются 9, 14 и 18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dirty="0" smtClean="0"/>
              <a:t>Наибольшим является – 18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dirty="0" smtClean="0"/>
              <a:t>Для проверки переведем число 381 </a:t>
            </a:r>
            <a:r>
              <a:rPr lang="ru-RU" sz="2800" dirty="0" err="1" smtClean="0"/>
              <a:t>восемнадцатеричную</a:t>
            </a:r>
            <a:r>
              <a:rPr lang="ru-RU" sz="2800" dirty="0" smtClean="0"/>
              <a:t> систему счисления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dirty="0" smtClean="0"/>
              <a:t>381</a:t>
            </a:r>
            <a:r>
              <a:rPr lang="ru-RU" sz="2800" baseline="-25000" dirty="0" smtClean="0"/>
              <a:t>10</a:t>
            </a:r>
            <a:r>
              <a:rPr lang="ru-RU" sz="2800" dirty="0" smtClean="0"/>
              <a:t>=133</a:t>
            </a:r>
            <a:r>
              <a:rPr lang="ru-RU" sz="2800" baseline="-25000" dirty="0" smtClean="0"/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32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15 (высокий уровень, время – 10 мин)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4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Сколько различных решений имеет логическое уравнение </a:t>
            </a:r>
          </a:p>
          <a:p>
            <a:pPr>
              <a:buNone/>
            </a:pPr>
            <a:r>
              <a:rPr lang="ru-RU" b="1" dirty="0" smtClean="0"/>
              <a:t>(x</a:t>
            </a:r>
            <a:r>
              <a:rPr lang="ru-RU" b="1" baseline="-25000" dirty="0" smtClean="0"/>
              <a:t>1</a:t>
            </a:r>
            <a:r>
              <a:rPr lang="ru-RU" b="1" dirty="0" smtClean="0"/>
              <a:t> </a:t>
            </a:r>
            <a:r>
              <a:rPr lang="ru-RU" b="1" dirty="0" smtClean="0">
                <a:sym typeface="Symbol"/>
              </a:rPr>
              <a:t></a:t>
            </a:r>
            <a:r>
              <a:rPr lang="ru-RU" b="1" dirty="0" smtClean="0"/>
              <a:t> x</a:t>
            </a:r>
            <a:r>
              <a:rPr lang="ru-RU" b="1" baseline="-25000" dirty="0" smtClean="0"/>
              <a:t>2</a:t>
            </a:r>
            <a:r>
              <a:rPr lang="ru-RU" b="1" dirty="0" smtClean="0"/>
              <a:t>) </a:t>
            </a:r>
            <a:r>
              <a:rPr lang="ru-RU" b="1" dirty="0" smtClean="0">
                <a:sym typeface="Symbol"/>
              </a:rPr>
              <a:t></a:t>
            </a:r>
            <a:r>
              <a:rPr lang="ru-RU" b="1" dirty="0" smtClean="0"/>
              <a:t> (</a:t>
            </a:r>
            <a:r>
              <a:rPr lang="ru-RU" b="1" dirty="0" err="1" smtClean="0"/>
              <a:t>x</a:t>
            </a:r>
            <a:r>
              <a:rPr lang="ru-RU" b="1" baseline="-25000" dirty="0" err="1" smtClean="0"/>
              <a:t>2</a:t>
            </a:r>
            <a:r>
              <a:rPr lang="ru-RU" b="1" dirty="0" smtClean="0"/>
              <a:t> </a:t>
            </a:r>
            <a:r>
              <a:rPr lang="ru-RU" b="1" dirty="0" smtClean="0">
                <a:sym typeface="Symbol"/>
              </a:rPr>
              <a:t></a:t>
            </a:r>
            <a:r>
              <a:rPr lang="ru-RU" b="1" dirty="0" smtClean="0"/>
              <a:t> x</a:t>
            </a:r>
            <a:r>
              <a:rPr lang="ru-RU" b="1" baseline="-25000" dirty="0" smtClean="0"/>
              <a:t>3</a:t>
            </a:r>
            <a:r>
              <a:rPr lang="ru-RU" b="1" dirty="0" smtClean="0"/>
              <a:t>) </a:t>
            </a:r>
            <a:r>
              <a:rPr lang="ru-RU" b="1" dirty="0" smtClean="0">
                <a:sym typeface="Symbol"/>
              </a:rPr>
              <a:t></a:t>
            </a:r>
            <a:r>
              <a:rPr lang="ru-RU" b="1" dirty="0" smtClean="0"/>
              <a:t> (</a:t>
            </a:r>
            <a:r>
              <a:rPr lang="ru-RU" b="1" dirty="0" err="1" smtClean="0"/>
              <a:t>x</a:t>
            </a:r>
            <a:r>
              <a:rPr lang="ru-RU" b="1" baseline="-25000" dirty="0" err="1" smtClean="0"/>
              <a:t>3</a:t>
            </a:r>
            <a:r>
              <a:rPr lang="ru-RU" b="1" dirty="0" smtClean="0"/>
              <a:t> </a:t>
            </a:r>
            <a:r>
              <a:rPr lang="ru-RU" b="1" dirty="0" smtClean="0">
                <a:sym typeface="Symbol"/>
              </a:rPr>
              <a:t></a:t>
            </a:r>
            <a:r>
              <a:rPr lang="ru-RU" b="1" dirty="0" smtClean="0"/>
              <a:t> x</a:t>
            </a:r>
            <a:r>
              <a:rPr lang="ru-RU" b="1" baseline="-25000" dirty="0" smtClean="0"/>
              <a:t>4</a:t>
            </a:r>
            <a:r>
              <a:rPr lang="ru-RU" b="1" dirty="0" smtClean="0"/>
              <a:t>)= 1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(у</a:t>
            </a:r>
            <a:r>
              <a:rPr lang="ru-RU" b="1" baseline="-25000" dirty="0" smtClean="0"/>
              <a:t>1</a:t>
            </a:r>
            <a:r>
              <a:rPr lang="ru-RU" b="1" dirty="0" smtClean="0"/>
              <a:t> </a:t>
            </a:r>
            <a:r>
              <a:rPr lang="ru-RU" b="1" dirty="0" smtClean="0">
                <a:sym typeface="Symbol"/>
              </a:rPr>
              <a:t></a:t>
            </a:r>
            <a:r>
              <a:rPr lang="ru-RU" b="1" dirty="0" smtClean="0"/>
              <a:t> у</a:t>
            </a:r>
            <a:r>
              <a:rPr lang="ru-RU" b="1" baseline="-25000" dirty="0" smtClean="0"/>
              <a:t>2</a:t>
            </a:r>
            <a:r>
              <a:rPr lang="ru-RU" b="1" dirty="0" smtClean="0"/>
              <a:t>) </a:t>
            </a:r>
            <a:r>
              <a:rPr lang="ru-RU" b="1" dirty="0" smtClean="0">
                <a:sym typeface="Symbol"/>
              </a:rPr>
              <a:t></a:t>
            </a:r>
            <a:r>
              <a:rPr lang="ru-RU" b="1" dirty="0" smtClean="0"/>
              <a:t> (</a:t>
            </a:r>
            <a:r>
              <a:rPr lang="ru-RU" b="1" dirty="0" err="1" smtClean="0"/>
              <a:t>у</a:t>
            </a:r>
            <a:r>
              <a:rPr lang="ru-RU" b="1" baseline="-25000" dirty="0" err="1" smtClean="0"/>
              <a:t>2</a:t>
            </a:r>
            <a:r>
              <a:rPr lang="ru-RU" b="1" dirty="0" smtClean="0"/>
              <a:t> </a:t>
            </a:r>
            <a:r>
              <a:rPr lang="ru-RU" b="1" dirty="0" smtClean="0">
                <a:sym typeface="Symbol"/>
              </a:rPr>
              <a:t></a:t>
            </a:r>
            <a:r>
              <a:rPr lang="ru-RU" b="1" dirty="0" smtClean="0"/>
              <a:t> у</a:t>
            </a:r>
            <a:r>
              <a:rPr lang="ru-RU" b="1" baseline="-25000" dirty="0" smtClean="0"/>
              <a:t>3</a:t>
            </a:r>
            <a:r>
              <a:rPr lang="ru-RU" b="1" dirty="0" smtClean="0"/>
              <a:t>) </a:t>
            </a:r>
            <a:r>
              <a:rPr lang="ru-RU" b="1" dirty="0" smtClean="0">
                <a:sym typeface="Symbol"/>
              </a:rPr>
              <a:t></a:t>
            </a:r>
            <a:r>
              <a:rPr lang="ru-RU" b="1" dirty="0" smtClean="0"/>
              <a:t> (</a:t>
            </a:r>
            <a:r>
              <a:rPr lang="ru-RU" b="1" dirty="0" err="1" smtClean="0"/>
              <a:t>у</a:t>
            </a:r>
            <a:r>
              <a:rPr lang="ru-RU" b="1" baseline="-25000" dirty="0" err="1" smtClean="0"/>
              <a:t>3</a:t>
            </a:r>
            <a:r>
              <a:rPr lang="ru-RU" b="1" dirty="0" smtClean="0"/>
              <a:t> </a:t>
            </a:r>
            <a:r>
              <a:rPr lang="ru-RU" b="1" dirty="0" smtClean="0">
                <a:sym typeface="Symbol"/>
              </a:rPr>
              <a:t></a:t>
            </a:r>
            <a:r>
              <a:rPr lang="ru-RU" b="1" dirty="0" smtClean="0"/>
              <a:t> у</a:t>
            </a:r>
            <a:r>
              <a:rPr lang="ru-RU" b="1" baseline="-25000" dirty="0" smtClean="0"/>
              <a:t>4</a:t>
            </a:r>
            <a:r>
              <a:rPr lang="ru-RU" b="1" dirty="0" smtClean="0"/>
              <a:t>) = 1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(</a:t>
            </a:r>
            <a:r>
              <a:rPr lang="ru-RU" b="1" dirty="0" smtClean="0">
                <a:sym typeface="Symbol"/>
              </a:rPr>
              <a:t></a:t>
            </a:r>
            <a:r>
              <a:rPr lang="en-US" b="1" dirty="0" smtClean="0"/>
              <a:t>y</a:t>
            </a:r>
            <a:r>
              <a:rPr lang="ru-RU" b="1" baseline="-25000" dirty="0" smtClean="0"/>
              <a:t>1</a:t>
            </a:r>
            <a:r>
              <a:rPr lang="ru-RU" b="1" dirty="0" smtClean="0"/>
              <a:t> </a:t>
            </a:r>
            <a:r>
              <a:rPr lang="ru-RU" b="1" dirty="0" smtClean="0">
                <a:sym typeface="Symbol"/>
              </a:rPr>
              <a:t></a:t>
            </a:r>
            <a:r>
              <a:rPr lang="ru-RU" b="1" dirty="0" smtClean="0"/>
              <a:t> </a:t>
            </a:r>
            <a:r>
              <a:rPr lang="en-US" b="1" dirty="0" smtClean="0"/>
              <a:t>x</a:t>
            </a:r>
            <a:r>
              <a:rPr lang="ru-RU" b="1" baseline="-25000" dirty="0" smtClean="0"/>
              <a:t>1</a:t>
            </a:r>
            <a:r>
              <a:rPr lang="ru-RU" b="1" dirty="0" smtClean="0"/>
              <a:t>) </a:t>
            </a:r>
            <a:r>
              <a:rPr lang="ru-RU" b="1" dirty="0" smtClean="0">
                <a:sym typeface="Symbol"/>
              </a:rPr>
              <a:t></a:t>
            </a:r>
            <a:r>
              <a:rPr lang="ru-RU" b="1" dirty="0" smtClean="0"/>
              <a:t> (</a:t>
            </a:r>
            <a:r>
              <a:rPr lang="ru-RU" b="1" dirty="0" smtClean="0">
                <a:sym typeface="Symbol"/>
              </a:rPr>
              <a:t></a:t>
            </a:r>
            <a:r>
              <a:rPr lang="en-US" b="1" dirty="0" smtClean="0"/>
              <a:t>y</a:t>
            </a:r>
            <a:r>
              <a:rPr lang="ru-RU" b="1" baseline="-25000" dirty="0" smtClean="0"/>
              <a:t>2</a:t>
            </a:r>
            <a:r>
              <a:rPr lang="ru-RU" b="1" dirty="0" smtClean="0"/>
              <a:t> </a:t>
            </a:r>
            <a:r>
              <a:rPr lang="ru-RU" b="1" dirty="0" smtClean="0">
                <a:sym typeface="Symbol"/>
              </a:rPr>
              <a:t></a:t>
            </a:r>
            <a:r>
              <a:rPr lang="ru-RU" b="1" dirty="0" smtClean="0"/>
              <a:t> </a:t>
            </a:r>
            <a:r>
              <a:rPr lang="en-US" b="1" dirty="0" smtClean="0"/>
              <a:t>x</a:t>
            </a:r>
            <a:r>
              <a:rPr lang="ru-RU" b="1" baseline="-25000" dirty="0" smtClean="0"/>
              <a:t>2</a:t>
            </a:r>
            <a:r>
              <a:rPr lang="ru-RU" b="1" dirty="0" smtClean="0"/>
              <a:t>) </a:t>
            </a:r>
            <a:r>
              <a:rPr lang="ru-RU" b="1" dirty="0" smtClean="0">
                <a:sym typeface="Symbol"/>
              </a:rPr>
              <a:t></a:t>
            </a:r>
            <a:r>
              <a:rPr lang="ru-RU" b="1" dirty="0" smtClean="0"/>
              <a:t> (</a:t>
            </a:r>
            <a:r>
              <a:rPr lang="ru-RU" b="1" dirty="0" smtClean="0">
                <a:sym typeface="Symbol"/>
              </a:rPr>
              <a:t></a:t>
            </a:r>
            <a:r>
              <a:rPr lang="en-US" b="1" dirty="0" smtClean="0"/>
              <a:t>y</a:t>
            </a:r>
            <a:r>
              <a:rPr lang="ru-RU" b="1" baseline="-25000" dirty="0" smtClean="0"/>
              <a:t>3</a:t>
            </a:r>
            <a:r>
              <a:rPr lang="ru-RU" b="1" dirty="0" smtClean="0"/>
              <a:t> </a:t>
            </a:r>
            <a:r>
              <a:rPr lang="ru-RU" b="1" dirty="0" smtClean="0">
                <a:sym typeface="Symbol"/>
              </a:rPr>
              <a:t></a:t>
            </a:r>
            <a:r>
              <a:rPr lang="ru-RU" b="1" dirty="0" smtClean="0"/>
              <a:t> </a:t>
            </a:r>
            <a:r>
              <a:rPr lang="en-US" b="1" dirty="0" smtClean="0"/>
              <a:t>x</a:t>
            </a:r>
            <a:r>
              <a:rPr lang="ru-RU" b="1" baseline="-25000" dirty="0" smtClean="0"/>
              <a:t>3</a:t>
            </a:r>
            <a:r>
              <a:rPr lang="ru-RU" b="1" dirty="0" smtClean="0"/>
              <a:t>) </a:t>
            </a:r>
            <a:r>
              <a:rPr lang="ru-RU" b="1" dirty="0" smtClean="0">
                <a:sym typeface="Symbol"/>
              </a:rPr>
              <a:t></a:t>
            </a:r>
            <a:r>
              <a:rPr lang="ru-RU" b="1" dirty="0" smtClean="0"/>
              <a:t> (</a:t>
            </a:r>
            <a:r>
              <a:rPr lang="ru-RU" b="1" dirty="0" smtClean="0">
                <a:sym typeface="Symbol"/>
              </a:rPr>
              <a:t></a:t>
            </a:r>
            <a:r>
              <a:rPr lang="en-US" b="1" dirty="0" smtClean="0"/>
              <a:t>y</a:t>
            </a:r>
            <a:r>
              <a:rPr lang="ru-RU" b="1" baseline="-25000" dirty="0" smtClean="0"/>
              <a:t>4</a:t>
            </a:r>
            <a:r>
              <a:rPr lang="ru-RU" b="1" dirty="0" smtClean="0"/>
              <a:t> </a:t>
            </a:r>
            <a:r>
              <a:rPr lang="ru-RU" b="1" dirty="0" smtClean="0">
                <a:sym typeface="Symbol"/>
              </a:rPr>
              <a:t></a:t>
            </a:r>
            <a:r>
              <a:rPr lang="ru-RU" b="1" dirty="0" smtClean="0"/>
              <a:t> </a:t>
            </a:r>
            <a:r>
              <a:rPr lang="en-US" b="1" dirty="0" smtClean="0"/>
              <a:t>x</a:t>
            </a:r>
            <a:r>
              <a:rPr lang="ru-RU" b="1" baseline="-25000" dirty="0" smtClean="0"/>
              <a:t>4</a:t>
            </a:r>
            <a:r>
              <a:rPr lang="ru-RU" b="1" dirty="0" smtClean="0"/>
              <a:t>) = 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000" i="1" dirty="0" smtClean="0"/>
              <a:t>где </a:t>
            </a:r>
            <a:r>
              <a:rPr lang="en-US" sz="3000" i="1" dirty="0" smtClean="0"/>
              <a:t>x</a:t>
            </a:r>
            <a:r>
              <a:rPr lang="ru-RU" sz="3000" i="1" baseline="-25000" dirty="0" smtClean="0"/>
              <a:t>1</a:t>
            </a:r>
            <a:r>
              <a:rPr lang="ru-RU" sz="3000" i="1" dirty="0" smtClean="0"/>
              <a:t>, </a:t>
            </a:r>
            <a:r>
              <a:rPr lang="en-US" sz="3000" i="1" dirty="0" smtClean="0"/>
              <a:t>x</a:t>
            </a:r>
            <a:r>
              <a:rPr lang="ru-RU" sz="3000" i="1" baseline="-25000" dirty="0" smtClean="0"/>
              <a:t>2</a:t>
            </a:r>
            <a:r>
              <a:rPr lang="ru-RU" sz="3000" i="1" dirty="0" smtClean="0"/>
              <a:t>, …, </a:t>
            </a:r>
            <a:r>
              <a:rPr lang="en-US" sz="3000" i="1" dirty="0" smtClean="0"/>
              <a:t>x</a:t>
            </a:r>
            <a:r>
              <a:rPr lang="ru-RU" sz="3000" i="1" baseline="-25000" dirty="0" smtClean="0"/>
              <a:t>4</a:t>
            </a:r>
            <a:r>
              <a:rPr lang="ru-RU" sz="3000" i="1" dirty="0" smtClean="0"/>
              <a:t> </a:t>
            </a:r>
            <a:r>
              <a:rPr lang="ru-RU" sz="3000" dirty="0" smtClean="0"/>
              <a:t>и </a:t>
            </a:r>
            <a:r>
              <a:rPr lang="en-US" sz="3000" i="1" dirty="0" smtClean="0"/>
              <a:t>y</a:t>
            </a:r>
            <a:r>
              <a:rPr lang="ru-RU" sz="3000" i="1" baseline="-25000" dirty="0" smtClean="0"/>
              <a:t>1</a:t>
            </a:r>
            <a:r>
              <a:rPr lang="ru-RU" sz="3000" i="1" dirty="0" smtClean="0"/>
              <a:t>, </a:t>
            </a:r>
            <a:r>
              <a:rPr lang="en-US" sz="3000" i="1" dirty="0" smtClean="0"/>
              <a:t>y</a:t>
            </a:r>
            <a:r>
              <a:rPr lang="ru-RU" sz="3000" i="1" baseline="-25000" dirty="0" smtClean="0"/>
              <a:t>2</a:t>
            </a:r>
            <a:r>
              <a:rPr lang="ru-RU" sz="3000" i="1" dirty="0" smtClean="0"/>
              <a:t>, …, </a:t>
            </a:r>
            <a:r>
              <a:rPr lang="en-US" sz="3000" i="1" dirty="0" smtClean="0"/>
              <a:t>y</a:t>
            </a:r>
            <a:r>
              <a:rPr lang="ru-RU" sz="3000" i="1" baseline="-25000" dirty="0" smtClean="0"/>
              <a:t>4</a:t>
            </a:r>
            <a:r>
              <a:rPr lang="ru-RU" sz="3000" i="1" dirty="0" smtClean="0"/>
              <a:t> – логические переменные? В ответе не нужно перечислять все различные наборы значений переменных, при которых выполнено данное равенство. В качестве ответа нужно указать количество таких наборов.</a:t>
            </a:r>
            <a:endParaRPr lang="ru-RU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32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15 (высокий уровень, время – 10 мин)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852936"/>
            <a:ext cx="8352928" cy="34563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/>
              <a:t>Решение:</a:t>
            </a:r>
          </a:p>
          <a:p>
            <a:pPr>
              <a:buNone/>
            </a:pPr>
            <a:r>
              <a:rPr lang="ru-RU" sz="2800" dirty="0" smtClean="0"/>
              <a:t>Для удобства преобразуем третье уравнение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(</a:t>
            </a:r>
            <a:r>
              <a:rPr lang="en-US" sz="2800" dirty="0" smtClean="0"/>
              <a:t>y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</a:t>
            </a:r>
            <a:r>
              <a:rPr lang="ru-RU" sz="2800" dirty="0" smtClean="0"/>
              <a:t> </a:t>
            </a:r>
            <a:r>
              <a:rPr lang="en-US" sz="2800" dirty="0" smtClean="0"/>
              <a:t>x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) </a:t>
            </a:r>
            <a:r>
              <a:rPr lang="ru-RU" sz="2800" dirty="0" smtClean="0">
                <a:sym typeface="Symbol"/>
              </a:rPr>
              <a:t></a:t>
            </a:r>
            <a:r>
              <a:rPr lang="ru-RU" sz="2800" dirty="0" smtClean="0"/>
              <a:t> (</a:t>
            </a:r>
            <a:r>
              <a:rPr lang="en-US" sz="2800" dirty="0" smtClean="0"/>
              <a:t>y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</a:t>
            </a:r>
            <a:r>
              <a:rPr lang="ru-RU" sz="2800" dirty="0" smtClean="0"/>
              <a:t> </a:t>
            </a:r>
            <a:r>
              <a:rPr lang="en-US" sz="2800" dirty="0" smtClean="0"/>
              <a:t>x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) </a:t>
            </a:r>
            <a:r>
              <a:rPr lang="ru-RU" sz="2800" dirty="0" smtClean="0">
                <a:sym typeface="Symbol"/>
              </a:rPr>
              <a:t></a:t>
            </a:r>
            <a:r>
              <a:rPr lang="ru-RU" sz="2800" dirty="0" smtClean="0"/>
              <a:t> (</a:t>
            </a:r>
            <a:r>
              <a:rPr lang="en-US" sz="2800" dirty="0" smtClean="0"/>
              <a:t>y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</a:t>
            </a:r>
            <a:r>
              <a:rPr lang="ru-RU" sz="2800" dirty="0" smtClean="0"/>
              <a:t> </a:t>
            </a:r>
            <a:r>
              <a:rPr lang="en-US" sz="2800" dirty="0" smtClean="0"/>
              <a:t>x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) </a:t>
            </a:r>
            <a:r>
              <a:rPr lang="ru-RU" sz="2800" dirty="0" smtClean="0">
                <a:sym typeface="Symbol"/>
              </a:rPr>
              <a:t></a:t>
            </a:r>
            <a:r>
              <a:rPr lang="ru-RU" sz="2800" dirty="0" smtClean="0"/>
              <a:t> (</a:t>
            </a:r>
            <a:r>
              <a:rPr lang="en-US" sz="2800" dirty="0" smtClean="0"/>
              <a:t>y</a:t>
            </a:r>
            <a:r>
              <a:rPr lang="ru-RU" sz="2800" baseline="-25000" dirty="0" smtClean="0"/>
              <a:t>4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</a:t>
            </a:r>
            <a:r>
              <a:rPr lang="ru-RU" sz="2800" dirty="0" smtClean="0"/>
              <a:t> </a:t>
            </a:r>
            <a:r>
              <a:rPr lang="en-US" sz="2800" dirty="0" smtClean="0"/>
              <a:t>x</a:t>
            </a:r>
            <a:r>
              <a:rPr lang="ru-RU" sz="2800" baseline="-25000" dirty="0" smtClean="0"/>
              <a:t>4</a:t>
            </a:r>
            <a:r>
              <a:rPr lang="ru-RU" sz="2800" dirty="0" smtClean="0"/>
              <a:t>) = </a:t>
            </a:r>
            <a:r>
              <a:rPr lang="ru-RU" sz="2800" dirty="0" smtClean="0"/>
              <a:t>1</a:t>
            </a:r>
          </a:p>
          <a:p>
            <a:pPr>
              <a:buNone/>
            </a:pPr>
            <a:r>
              <a:rPr lang="ru-RU" sz="2800" b="1" dirty="0" smtClean="0"/>
              <a:t>Получаем систему</a:t>
            </a:r>
          </a:p>
          <a:p>
            <a:pPr>
              <a:buNone/>
            </a:pPr>
            <a:r>
              <a:rPr lang="ru-RU" sz="2800" dirty="0" smtClean="0"/>
              <a:t>(x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</a:t>
            </a:r>
            <a:r>
              <a:rPr lang="ru-RU" sz="2800" dirty="0" smtClean="0"/>
              <a:t> x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) </a:t>
            </a:r>
            <a:r>
              <a:rPr lang="ru-RU" sz="2800" dirty="0" smtClean="0">
                <a:sym typeface="Symbol"/>
              </a:rPr>
              <a:t></a:t>
            </a:r>
            <a:r>
              <a:rPr lang="ru-RU" sz="2800" dirty="0" smtClean="0"/>
              <a:t> (</a:t>
            </a:r>
            <a:r>
              <a:rPr lang="ru-RU" sz="2800" dirty="0" err="1" smtClean="0"/>
              <a:t>x</a:t>
            </a:r>
            <a:r>
              <a:rPr lang="ru-RU" sz="2800" baseline="-25000" dirty="0" err="1" smtClean="0"/>
              <a:t>2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</a:t>
            </a:r>
            <a:r>
              <a:rPr lang="ru-RU" sz="2800" dirty="0" smtClean="0"/>
              <a:t> x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) </a:t>
            </a:r>
            <a:r>
              <a:rPr lang="ru-RU" sz="2800" dirty="0" smtClean="0">
                <a:sym typeface="Symbol"/>
              </a:rPr>
              <a:t></a:t>
            </a:r>
            <a:r>
              <a:rPr lang="ru-RU" sz="2800" dirty="0" smtClean="0"/>
              <a:t> (</a:t>
            </a:r>
            <a:r>
              <a:rPr lang="ru-RU" sz="2800" dirty="0" err="1" smtClean="0"/>
              <a:t>x</a:t>
            </a:r>
            <a:r>
              <a:rPr lang="ru-RU" sz="2800" baseline="-25000" dirty="0" err="1" smtClean="0"/>
              <a:t>3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</a:t>
            </a:r>
            <a:r>
              <a:rPr lang="ru-RU" sz="2800" dirty="0" smtClean="0"/>
              <a:t> x</a:t>
            </a:r>
            <a:r>
              <a:rPr lang="ru-RU" sz="2800" baseline="-25000" dirty="0" smtClean="0"/>
              <a:t>4</a:t>
            </a:r>
            <a:r>
              <a:rPr lang="ru-RU" sz="2800" dirty="0" smtClean="0"/>
              <a:t>)= 1</a:t>
            </a:r>
          </a:p>
          <a:p>
            <a:pPr>
              <a:buNone/>
            </a:pPr>
            <a:r>
              <a:rPr lang="ru-RU" sz="2800" dirty="0" smtClean="0"/>
              <a:t>(у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</a:t>
            </a:r>
            <a:r>
              <a:rPr lang="ru-RU" sz="2800" dirty="0" smtClean="0"/>
              <a:t> у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) </a:t>
            </a:r>
            <a:r>
              <a:rPr lang="ru-RU" sz="2800" dirty="0" smtClean="0">
                <a:sym typeface="Symbol"/>
              </a:rPr>
              <a:t></a:t>
            </a:r>
            <a:r>
              <a:rPr lang="ru-RU" sz="2800" dirty="0" smtClean="0"/>
              <a:t> (</a:t>
            </a:r>
            <a:r>
              <a:rPr lang="ru-RU" sz="2800" dirty="0" err="1" smtClean="0"/>
              <a:t>у</a:t>
            </a:r>
            <a:r>
              <a:rPr lang="ru-RU" sz="2800" baseline="-25000" dirty="0" err="1" smtClean="0"/>
              <a:t>2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</a:t>
            </a:r>
            <a:r>
              <a:rPr lang="ru-RU" sz="2800" dirty="0" smtClean="0"/>
              <a:t> у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) </a:t>
            </a:r>
            <a:r>
              <a:rPr lang="ru-RU" sz="2800" dirty="0" smtClean="0">
                <a:sym typeface="Symbol"/>
              </a:rPr>
              <a:t></a:t>
            </a:r>
            <a:r>
              <a:rPr lang="ru-RU" sz="2800" dirty="0" smtClean="0"/>
              <a:t> (</a:t>
            </a:r>
            <a:r>
              <a:rPr lang="ru-RU" sz="2800" dirty="0" err="1" smtClean="0"/>
              <a:t>у</a:t>
            </a:r>
            <a:r>
              <a:rPr lang="ru-RU" sz="2800" baseline="-25000" dirty="0" err="1" smtClean="0"/>
              <a:t>3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</a:t>
            </a:r>
            <a:r>
              <a:rPr lang="ru-RU" sz="2800" dirty="0" smtClean="0"/>
              <a:t> у</a:t>
            </a:r>
            <a:r>
              <a:rPr lang="ru-RU" sz="2800" baseline="-25000" dirty="0" smtClean="0"/>
              <a:t>4</a:t>
            </a:r>
            <a:r>
              <a:rPr lang="ru-RU" sz="2800" dirty="0" smtClean="0"/>
              <a:t>) = 1</a:t>
            </a:r>
          </a:p>
          <a:p>
            <a:pPr>
              <a:buNone/>
            </a:pPr>
            <a:r>
              <a:rPr lang="ru-RU" sz="2800" dirty="0" smtClean="0"/>
              <a:t>(</a:t>
            </a:r>
            <a:r>
              <a:rPr lang="en-US" sz="2800" dirty="0" smtClean="0"/>
              <a:t>y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</a:t>
            </a:r>
            <a:r>
              <a:rPr lang="ru-RU" sz="2800" dirty="0" smtClean="0"/>
              <a:t> </a:t>
            </a:r>
            <a:r>
              <a:rPr lang="en-US" sz="2800" dirty="0" smtClean="0"/>
              <a:t>x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) </a:t>
            </a:r>
            <a:r>
              <a:rPr lang="ru-RU" sz="2800" dirty="0" smtClean="0">
                <a:sym typeface="Symbol"/>
              </a:rPr>
              <a:t></a:t>
            </a:r>
            <a:r>
              <a:rPr lang="ru-RU" sz="2800" dirty="0" smtClean="0"/>
              <a:t> (</a:t>
            </a:r>
            <a:r>
              <a:rPr lang="en-US" sz="2800" dirty="0" smtClean="0"/>
              <a:t>y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</a:t>
            </a:r>
            <a:r>
              <a:rPr lang="ru-RU" sz="2800" dirty="0" smtClean="0"/>
              <a:t> </a:t>
            </a:r>
            <a:r>
              <a:rPr lang="en-US" sz="2800" dirty="0" smtClean="0"/>
              <a:t>x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) </a:t>
            </a:r>
            <a:r>
              <a:rPr lang="ru-RU" sz="2800" dirty="0" smtClean="0">
                <a:sym typeface="Symbol"/>
              </a:rPr>
              <a:t></a:t>
            </a:r>
            <a:r>
              <a:rPr lang="ru-RU" sz="2800" dirty="0" smtClean="0"/>
              <a:t> (</a:t>
            </a:r>
            <a:r>
              <a:rPr lang="en-US" sz="2800" dirty="0" smtClean="0"/>
              <a:t>y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</a:t>
            </a:r>
            <a:r>
              <a:rPr lang="ru-RU" sz="2800" dirty="0" smtClean="0"/>
              <a:t> </a:t>
            </a:r>
            <a:r>
              <a:rPr lang="en-US" sz="2800" dirty="0" smtClean="0"/>
              <a:t>x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) </a:t>
            </a:r>
            <a:r>
              <a:rPr lang="ru-RU" sz="2800" dirty="0" smtClean="0">
                <a:sym typeface="Symbol"/>
              </a:rPr>
              <a:t></a:t>
            </a:r>
            <a:r>
              <a:rPr lang="ru-RU" sz="2800" dirty="0" smtClean="0"/>
              <a:t> (</a:t>
            </a:r>
            <a:r>
              <a:rPr lang="en-US" sz="2800" dirty="0" smtClean="0"/>
              <a:t>y</a:t>
            </a:r>
            <a:r>
              <a:rPr lang="ru-RU" sz="2800" baseline="-25000" dirty="0" smtClean="0"/>
              <a:t>4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</a:t>
            </a:r>
            <a:r>
              <a:rPr lang="ru-RU" sz="2800" dirty="0" smtClean="0"/>
              <a:t> </a:t>
            </a:r>
            <a:r>
              <a:rPr lang="en-US" sz="2800" dirty="0" smtClean="0"/>
              <a:t>x</a:t>
            </a:r>
            <a:r>
              <a:rPr lang="ru-RU" sz="2800" baseline="-25000" dirty="0" smtClean="0"/>
              <a:t>4</a:t>
            </a:r>
            <a:r>
              <a:rPr lang="ru-RU" sz="2800" dirty="0" smtClean="0"/>
              <a:t>) = 1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836712"/>
            <a:ext cx="9000999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</a:rPr>
              <a:t>(x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x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ru-RU" sz="2800" b="1" dirty="0" err="1" smtClean="0">
                <a:solidFill>
                  <a:srgbClr val="C00000"/>
                </a:solidFill>
              </a:rPr>
              <a:t>x</a:t>
            </a:r>
            <a:r>
              <a:rPr lang="ru-RU" sz="2800" b="1" baseline="-25000" dirty="0" err="1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x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ru-RU" sz="2800" b="1" dirty="0" err="1" smtClean="0">
                <a:solidFill>
                  <a:srgbClr val="C00000"/>
                </a:solidFill>
              </a:rPr>
              <a:t>x</a:t>
            </a:r>
            <a:r>
              <a:rPr lang="ru-RU" sz="2800" b="1" baseline="-25000" dirty="0" err="1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x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)= 1</a:t>
            </a:r>
            <a:endParaRPr lang="ru-RU" sz="2800" dirty="0" smtClean="0">
              <a:solidFill>
                <a:srgbClr val="C0000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</a:rPr>
              <a:t>(у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у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ru-RU" sz="2800" b="1" dirty="0" err="1" smtClean="0">
                <a:solidFill>
                  <a:srgbClr val="C00000"/>
                </a:solidFill>
              </a:rPr>
              <a:t>у</a:t>
            </a:r>
            <a:r>
              <a:rPr lang="ru-RU" sz="2800" b="1" baseline="-25000" dirty="0" err="1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у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ru-RU" sz="2800" b="1" dirty="0" err="1" smtClean="0">
                <a:solidFill>
                  <a:srgbClr val="C00000"/>
                </a:solidFill>
              </a:rPr>
              <a:t>у</a:t>
            </a:r>
            <a:r>
              <a:rPr lang="ru-RU" sz="2800" b="1" baseline="-25000" dirty="0" err="1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у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 = 1</a:t>
            </a:r>
            <a:endParaRPr lang="ru-RU" sz="2800" dirty="0" smtClean="0">
              <a:solidFill>
                <a:srgbClr val="C0000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</a:t>
            </a:r>
            <a:r>
              <a:rPr lang="en-US" sz="2800" b="1" dirty="0" smtClean="0">
                <a:solidFill>
                  <a:srgbClr val="C00000"/>
                </a:solidFill>
              </a:rPr>
              <a:t>y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</a:t>
            </a:r>
            <a:r>
              <a:rPr lang="en-US" sz="2800" b="1" dirty="0" smtClean="0">
                <a:solidFill>
                  <a:srgbClr val="C00000"/>
                </a:solidFill>
              </a:rPr>
              <a:t>y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</a:t>
            </a:r>
            <a:r>
              <a:rPr lang="en-US" sz="2800" b="1" dirty="0" smtClean="0">
                <a:solidFill>
                  <a:srgbClr val="C00000"/>
                </a:solidFill>
              </a:rPr>
              <a:t>y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</a:t>
            </a:r>
            <a:r>
              <a:rPr lang="en-US" sz="2800" b="1" dirty="0" smtClean="0">
                <a:solidFill>
                  <a:srgbClr val="C00000"/>
                </a:solidFill>
              </a:rPr>
              <a:t>y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32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15 (высокий уровень, время – 10 мин)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352928" cy="1656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x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x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ru-RU" sz="2800" b="1" dirty="0" err="1" smtClean="0">
                <a:solidFill>
                  <a:srgbClr val="C00000"/>
                </a:solidFill>
              </a:rPr>
              <a:t>x</a:t>
            </a:r>
            <a:r>
              <a:rPr lang="ru-RU" sz="2800" b="1" baseline="-25000" dirty="0" err="1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x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ru-RU" sz="2800" b="1" dirty="0" err="1" smtClean="0">
                <a:solidFill>
                  <a:srgbClr val="C00000"/>
                </a:solidFill>
              </a:rPr>
              <a:t>x</a:t>
            </a:r>
            <a:r>
              <a:rPr lang="ru-RU" sz="2800" b="1" baseline="-25000" dirty="0" err="1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x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)= 1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(у</a:t>
            </a:r>
            <a:r>
              <a:rPr lang="ru-RU" sz="2800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у</a:t>
            </a:r>
            <a:r>
              <a:rPr lang="ru-RU" sz="2800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ru-RU" sz="2800" dirty="0" err="1" smtClean="0">
                <a:solidFill>
                  <a:srgbClr val="C00000"/>
                </a:solidFill>
              </a:rPr>
              <a:t>у</a:t>
            </a:r>
            <a:r>
              <a:rPr lang="ru-RU" sz="2800" baseline="-25000" dirty="0" err="1" smtClean="0">
                <a:solidFill>
                  <a:srgbClr val="C00000"/>
                </a:solidFill>
              </a:rPr>
              <a:t>2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у</a:t>
            </a:r>
            <a:r>
              <a:rPr lang="ru-RU" sz="2800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ru-RU" sz="2800" dirty="0" err="1" smtClean="0">
                <a:solidFill>
                  <a:srgbClr val="C00000"/>
                </a:solidFill>
              </a:rPr>
              <a:t>у</a:t>
            </a:r>
            <a:r>
              <a:rPr lang="ru-RU" sz="2800" baseline="-25000" dirty="0" err="1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у</a:t>
            </a:r>
            <a:r>
              <a:rPr lang="ru-RU" sz="2800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dirty="0" smtClean="0">
                <a:solidFill>
                  <a:srgbClr val="C00000"/>
                </a:solidFill>
              </a:rPr>
              <a:t>) = 1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(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ru-RU" sz="2800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ru-RU" sz="2800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ru-RU" sz="2800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ru-RU" sz="2800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dirty="0" smtClean="0">
                <a:solidFill>
                  <a:srgbClr val="C00000"/>
                </a:solidFill>
              </a:rPr>
              <a:t>) = 1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2420888"/>
            <a:ext cx="83529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Решение: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79512" y="2924944"/>
            <a:ext cx="8712968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Рассмотрим первое уравнение: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Всего используется четыре переменных: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x1, x2, x3, x4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/>
              <a:t>В каждой скобке </a:t>
            </a:r>
            <a:r>
              <a:rPr lang="ru-RU" sz="2800" dirty="0" smtClean="0">
                <a:solidFill>
                  <a:srgbClr val="C00000"/>
                </a:solidFill>
              </a:rPr>
              <a:t>не должно </a:t>
            </a:r>
            <a:r>
              <a:rPr lang="ru-RU" sz="2800" dirty="0" smtClean="0"/>
              <a:t>встретиться сочетание </a:t>
            </a:r>
            <a:r>
              <a:rPr lang="ru-RU" sz="2800" dirty="0" smtClean="0">
                <a:solidFill>
                  <a:srgbClr val="C00000"/>
                </a:solidFill>
              </a:rPr>
              <a:t>1  0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Соответственно, возможные решения для первого уравнения – это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0000, 0001, 0011, 0111, 1111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32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15 (высокий уровень, время – 10 мин)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352928" cy="1656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(</a:t>
            </a:r>
            <a:r>
              <a:rPr lang="ru-RU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x</a:t>
            </a:r>
            <a:r>
              <a:rPr lang="ru-RU" sz="2800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ru-RU" sz="2800" dirty="0" err="1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err="1" smtClean="0">
                <a:solidFill>
                  <a:srgbClr val="C00000"/>
                </a:solidFill>
              </a:rPr>
              <a:t>2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x</a:t>
            </a:r>
            <a:r>
              <a:rPr lang="ru-RU" sz="2800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ru-RU" sz="2800" dirty="0" err="1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err="1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x</a:t>
            </a:r>
            <a:r>
              <a:rPr lang="ru-RU" sz="2800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dirty="0" smtClean="0">
                <a:solidFill>
                  <a:srgbClr val="C00000"/>
                </a:solidFill>
              </a:rPr>
              <a:t>)= 1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(у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у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ru-RU" sz="2800" b="1" dirty="0" err="1" smtClean="0">
                <a:solidFill>
                  <a:srgbClr val="C00000"/>
                </a:solidFill>
              </a:rPr>
              <a:t>у</a:t>
            </a:r>
            <a:r>
              <a:rPr lang="ru-RU" sz="2800" b="1" baseline="-25000" dirty="0" err="1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у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ru-RU" sz="2800" b="1" dirty="0" err="1" smtClean="0">
                <a:solidFill>
                  <a:srgbClr val="C00000"/>
                </a:solidFill>
              </a:rPr>
              <a:t>у</a:t>
            </a:r>
            <a:r>
              <a:rPr lang="ru-RU" sz="2800" b="1" baseline="-25000" dirty="0" err="1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у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 = 1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(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ru-RU" sz="2800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ru-RU" sz="2800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ru-RU" sz="2800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ru-RU" sz="2800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dirty="0" smtClean="0">
                <a:solidFill>
                  <a:srgbClr val="C00000"/>
                </a:solidFill>
              </a:rPr>
              <a:t>) = 1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2420888"/>
            <a:ext cx="83529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Решение: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79512" y="2924944"/>
            <a:ext cx="8712968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Рассмотрим </a:t>
            </a:r>
            <a:r>
              <a:rPr lang="ru-RU" sz="2800" dirty="0" smtClean="0"/>
              <a:t>второе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уравнение: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Всего используется четыре переменных: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y1, y2, y3, y4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/>
              <a:t>В каждой скобке </a:t>
            </a:r>
            <a:r>
              <a:rPr lang="ru-RU" sz="2800" dirty="0" smtClean="0">
                <a:solidFill>
                  <a:srgbClr val="C00000"/>
                </a:solidFill>
              </a:rPr>
              <a:t>не должно </a:t>
            </a:r>
            <a:r>
              <a:rPr lang="ru-RU" sz="2800" dirty="0" smtClean="0"/>
              <a:t>встретиться сочетание </a:t>
            </a:r>
            <a:r>
              <a:rPr lang="ru-RU" sz="2800" dirty="0" smtClean="0">
                <a:solidFill>
                  <a:srgbClr val="C00000"/>
                </a:solidFill>
              </a:rPr>
              <a:t>1  0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Соответственно, возможные решения для первого уравнения – это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0000, 0001, 0011, 0111, 1111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32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15 (высокий уровень, время – 10 мин)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352928" cy="1656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(</a:t>
            </a:r>
            <a:r>
              <a:rPr lang="ru-RU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x</a:t>
            </a:r>
            <a:r>
              <a:rPr lang="ru-RU" sz="2800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ru-RU" sz="2800" dirty="0" err="1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err="1" smtClean="0">
                <a:solidFill>
                  <a:srgbClr val="C00000"/>
                </a:solidFill>
              </a:rPr>
              <a:t>2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x</a:t>
            </a:r>
            <a:r>
              <a:rPr lang="ru-RU" sz="2800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ru-RU" sz="2800" dirty="0" err="1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err="1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x</a:t>
            </a:r>
            <a:r>
              <a:rPr lang="ru-RU" sz="2800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dirty="0" smtClean="0">
                <a:solidFill>
                  <a:srgbClr val="C00000"/>
                </a:solidFill>
              </a:rPr>
              <a:t>)= 1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(у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у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ru-RU" sz="2800" b="1" dirty="0" err="1" smtClean="0">
                <a:solidFill>
                  <a:srgbClr val="C00000"/>
                </a:solidFill>
              </a:rPr>
              <a:t>у</a:t>
            </a:r>
            <a:r>
              <a:rPr lang="ru-RU" sz="2800" b="1" baseline="-25000" dirty="0" err="1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у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ru-RU" sz="2800" b="1" dirty="0" err="1" smtClean="0">
                <a:solidFill>
                  <a:srgbClr val="C00000"/>
                </a:solidFill>
              </a:rPr>
              <a:t>у</a:t>
            </a:r>
            <a:r>
              <a:rPr lang="ru-RU" sz="2800" b="1" baseline="-25000" dirty="0" err="1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у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 = 1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(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ru-RU" sz="2800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ru-RU" sz="2800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ru-RU" sz="2800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ru-RU" sz="2800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dirty="0" smtClean="0">
                <a:solidFill>
                  <a:srgbClr val="C00000"/>
                </a:solidFill>
              </a:rPr>
              <a:t>) = 1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2420888"/>
            <a:ext cx="83529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Решение: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79512" y="2924944"/>
            <a:ext cx="8712968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/>
              <a:t>Если бы не было третьего уравнения, то каждому набору переменных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0000, 0001, 0011, 0111, 1111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2800" dirty="0" smtClean="0"/>
              <a:t>соответствовал бы набор переменных </a:t>
            </a:r>
            <a:r>
              <a:rPr lang="en-US" sz="2800" b="1" dirty="0" smtClean="0">
                <a:solidFill>
                  <a:srgbClr val="C00000"/>
                </a:solidFill>
              </a:rPr>
              <a:t>y</a:t>
            </a:r>
            <a:r>
              <a:rPr lang="ru-RU" sz="2800" dirty="0" smtClean="0"/>
              <a:t>,</a:t>
            </a:r>
          </a:p>
          <a:p>
            <a:pPr marL="342900" indent="-342900">
              <a:spcBef>
                <a:spcPct val="20000"/>
              </a:spcBef>
            </a:pPr>
            <a:r>
              <a:rPr lang="ru-RU" sz="2800" dirty="0" smtClean="0">
                <a:solidFill>
                  <a:srgbClr val="C00000"/>
                </a:solidFill>
              </a:rPr>
              <a:t>0000, 0001, 0011, 0111, 1111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Итого решений было бы 5*5=25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32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15 (высокий уровень, время – 10 мин)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352928" cy="1656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(</a:t>
            </a:r>
            <a:r>
              <a:rPr lang="ru-RU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x</a:t>
            </a:r>
            <a:r>
              <a:rPr lang="ru-RU" sz="2800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ru-RU" sz="2800" dirty="0" err="1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err="1" smtClean="0">
                <a:solidFill>
                  <a:srgbClr val="C00000"/>
                </a:solidFill>
              </a:rPr>
              <a:t>2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x</a:t>
            </a:r>
            <a:r>
              <a:rPr lang="ru-RU" sz="2800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ru-RU" sz="2800" dirty="0" err="1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err="1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x</a:t>
            </a:r>
            <a:r>
              <a:rPr lang="ru-RU" sz="2800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dirty="0" smtClean="0">
                <a:solidFill>
                  <a:srgbClr val="C00000"/>
                </a:solidFill>
              </a:rPr>
              <a:t>)= 1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(у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у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ru-RU" sz="2800" b="1" dirty="0" err="1" smtClean="0">
                <a:solidFill>
                  <a:srgbClr val="C00000"/>
                </a:solidFill>
              </a:rPr>
              <a:t>у</a:t>
            </a:r>
            <a:r>
              <a:rPr lang="ru-RU" sz="2800" b="1" baseline="-25000" dirty="0" err="1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у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ru-RU" sz="2800" b="1" dirty="0" err="1" smtClean="0">
                <a:solidFill>
                  <a:srgbClr val="C00000"/>
                </a:solidFill>
              </a:rPr>
              <a:t>у</a:t>
            </a:r>
            <a:r>
              <a:rPr lang="ru-RU" sz="2800" b="1" baseline="-25000" dirty="0" err="1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rgbClr val="C00000"/>
                </a:solidFill>
              </a:rPr>
              <a:t> у</a:t>
            </a:r>
            <a:r>
              <a:rPr lang="ru-RU" sz="2800" b="1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 = 1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(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ru-RU" sz="2800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ru-RU" sz="2800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ru-RU" sz="2800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)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2800" dirty="0" smtClean="0">
                <a:solidFill>
                  <a:srgbClr val="C00000"/>
                </a:solidFill>
              </a:rPr>
              <a:t> (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ru-RU" sz="2800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ru-RU" sz="2800" baseline="-25000" dirty="0" smtClean="0">
                <a:solidFill>
                  <a:srgbClr val="C00000"/>
                </a:solidFill>
              </a:rPr>
              <a:t>4</a:t>
            </a:r>
            <a:r>
              <a:rPr lang="ru-RU" sz="2800" dirty="0" smtClean="0">
                <a:solidFill>
                  <a:srgbClr val="C00000"/>
                </a:solidFill>
              </a:rPr>
              <a:t>) = 1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2420888"/>
            <a:ext cx="83529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Решение: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79512" y="2924944"/>
            <a:ext cx="8712968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/>
              <a:t>Третье уравнение связывает два предыдущих.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Причем и здесь не должно встретиться сочетание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1  0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75656" y="4077072"/>
          <a:ext cx="6264695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939"/>
                <a:gridCol w="1252939"/>
                <a:gridCol w="1252939"/>
                <a:gridCol w="1252939"/>
                <a:gridCol w="1252939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1111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0000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0001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0011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0111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4005064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Набор у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115616" y="4221088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971600" y="4509120"/>
            <a:ext cx="432048" cy="21602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0" y="5157192"/>
            <a:ext cx="1213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Набор </a:t>
            </a:r>
            <a:r>
              <a:rPr lang="ru-RU" sz="2400" dirty="0" err="1" smtClean="0">
                <a:solidFill>
                  <a:srgbClr val="C00000"/>
                </a:solidFill>
              </a:rPr>
              <a:t>х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15816" y="4509120"/>
            <a:ext cx="864096" cy="360040"/>
          </a:xfrm>
          <a:prstGeom prst="roundRect">
            <a:avLst/>
          </a:prstGeom>
          <a:solidFill>
            <a:srgbClr val="D7E4BD">
              <a:alpha val="8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139952" y="4509120"/>
            <a:ext cx="864096" cy="360040"/>
          </a:xfrm>
          <a:prstGeom prst="roundRect">
            <a:avLst/>
          </a:prstGeom>
          <a:solidFill>
            <a:srgbClr val="D7E4BD">
              <a:alpha val="8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139952" y="4941168"/>
            <a:ext cx="864096" cy="360040"/>
          </a:xfrm>
          <a:prstGeom prst="roundRect">
            <a:avLst/>
          </a:prstGeom>
          <a:solidFill>
            <a:srgbClr val="D7E4BD">
              <a:alpha val="8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436096" y="4509120"/>
            <a:ext cx="864096" cy="360040"/>
          </a:xfrm>
          <a:prstGeom prst="roundRect">
            <a:avLst/>
          </a:prstGeom>
          <a:solidFill>
            <a:srgbClr val="D7E4BD">
              <a:alpha val="8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36096" y="4941168"/>
            <a:ext cx="864096" cy="360040"/>
          </a:xfrm>
          <a:prstGeom prst="roundRect">
            <a:avLst/>
          </a:prstGeom>
          <a:solidFill>
            <a:srgbClr val="D7E4BD">
              <a:alpha val="8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36096" y="5373216"/>
            <a:ext cx="864096" cy="360040"/>
          </a:xfrm>
          <a:prstGeom prst="roundRect">
            <a:avLst/>
          </a:prstGeom>
          <a:solidFill>
            <a:srgbClr val="D7E4BD">
              <a:alpha val="8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60232" y="4581128"/>
            <a:ext cx="864096" cy="360040"/>
          </a:xfrm>
          <a:prstGeom prst="roundRect">
            <a:avLst/>
          </a:prstGeom>
          <a:solidFill>
            <a:srgbClr val="D7E4BD">
              <a:alpha val="8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660232" y="5013176"/>
            <a:ext cx="864096" cy="360040"/>
          </a:xfrm>
          <a:prstGeom prst="roundRect">
            <a:avLst/>
          </a:prstGeom>
          <a:solidFill>
            <a:srgbClr val="D7E4BD">
              <a:alpha val="8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660232" y="5373216"/>
            <a:ext cx="864096" cy="360040"/>
          </a:xfrm>
          <a:prstGeom prst="roundRect">
            <a:avLst/>
          </a:prstGeom>
          <a:solidFill>
            <a:srgbClr val="D7E4BD">
              <a:alpha val="8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60232" y="5805264"/>
            <a:ext cx="864096" cy="360040"/>
          </a:xfrm>
          <a:prstGeom prst="roundRect">
            <a:avLst/>
          </a:prstGeom>
          <a:solidFill>
            <a:srgbClr val="D7E4BD">
              <a:alpha val="8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884368" y="5157192"/>
            <a:ext cx="119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Ответ: 15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</a:t>
            </a:r>
            <a:r>
              <a:rPr lang="ru-RU" sz="29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4 (высокий уровень, время – 55 мин)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0066"/>
                </a:solidFill>
              </a:rPr>
              <a:t>По известным фамилиям и баллам по 4 предметам найти средний балл и вывести на печать фамилию и средний балл лучшего ученика.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Первый способ:</a:t>
            </a:r>
          </a:p>
          <a:p>
            <a:pPr>
              <a:buNone/>
            </a:pPr>
            <a:r>
              <a:rPr lang="ru-RU" dirty="0" smtClean="0"/>
              <a:t>Переведем число 1025 в двоичную систему счисления 1025</a:t>
            </a:r>
            <a:r>
              <a:rPr lang="ru-RU" baseline="-25000" dirty="0" smtClean="0"/>
              <a:t>10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 </a:t>
            </a:r>
            <a:r>
              <a:rPr lang="ru-RU" dirty="0" smtClean="0"/>
              <a:t>10000000001</a:t>
            </a:r>
            <a:r>
              <a:rPr lang="ru-RU" baseline="-25000" dirty="0" smtClean="0"/>
              <a:t>2</a:t>
            </a:r>
          </a:p>
          <a:p>
            <a:pPr>
              <a:buNone/>
            </a:pPr>
            <a:r>
              <a:rPr lang="ru-RU" b="1" dirty="0" smtClean="0"/>
              <a:t>Правильный ответ: 2</a:t>
            </a:r>
          </a:p>
          <a:p>
            <a:pPr>
              <a:buNone/>
            </a:pPr>
            <a:r>
              <a:rPr lang="ru-RU" b="1" dirty="0" smtClean="0"/>
              <a:t>Второй способ:</a:t>
            </a:r>
          </a:p>
          <a:p>
            <a:pPr>
              <a:buNone/>
            </a:pPr>
            <a:r>
              <a:rPr lang="ru-RU" dirty="0" smtClean="0"/>
              <a:t>Представим число 1025 в виде суммы чисел, степеней двойки</a:t>
            </a:r>
          </a:p>
          <a:p>
            <a:pPr>
              <a:buNone/>
            </a:pPr>
            <a:r>
              <a:rPr lang="ru-RU" dirty="0" smtClean="0"/>
              <a:t>1025= 1024+1</a:t>
            </a:r>
          </a:p>
          <a:p>
            <a:pPr>
              <a:buNone/>
            </a:pPr>
            <a:r>
              <a:rPr lang="ru-RU" dirty="0" smtClean="0"/>
              <a:t>В каждом таком числе, в двоичном представлении содержится по одной единице</a:t>
            </a:r>
          </a:p>
          <a:p>
            <a:pPr>
              <a:buNone/>
            </a:pPr>
            <a:r>
              <a:rPr lang="ru-RU" b="1" dirty="0" smtClean="0"/>
              <a:t>Правильный ответ : 2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424936" cy="1584176"/>
          </a:xfrm>
        </p:spPr>
        <p:txBody>
          <a:bodyPr>
            <a:noAutofit/>
          </a:bodyPr>
          <a:lstStyle/>
          <a:p>
            <a:pPr algn="l"/>
            <a:r>
              <a:rPr lang="ru-RU" sz="2400" i="1" dirty="0"/>
              <a:t>Между населёнными пунктами A, B, C, D, E, F построены дороги, протяжённость которых приведена в таблице. (Отсутствие числа в таблице означает, что прямой дороги между пунктами нет</a:t>
            </a:r>
            <a:r>
              <a:rPr lang="ru-RU" sz="2400" i="1" dirty="0" smtClean="0"/>
              <a:t>.)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229200"/>
            <a:ext cx="7848872" cy="1248544"/>
          </a:xfrm>
        </p:spPr>
        <p:txBody>
          <a:bodyPr>
            <a:normAutofit fontScale="92500" lnSpcReduction="20000"/>
          </a:bodyPr>
          <a:lstStyle/>
          <a:p>
            <a:r>
              <a:rPr lang="ru-RU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Определите длину кратчайшего пути между пунктами A и F (при условии, что передвигаться можно только по построенным дорогам).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1) 9 	2) 10 	3) 11 	4)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6338990"/>
              </p:ext>
            </p:extLst>
          </p:nvPr>
        </p:nvGraphicFramePr>
        <p:xfrm>
          <a:off x="1259632" y="1988840"/>
          <a:ext cx="6048672" cy="2987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</a:rPr>
                        <a:t>B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</a:rPr>
                        <a:t>C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</a:rPr>
                        <a:t>D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</a:rPr>
                        <a:t>E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</a:rPr>
                        <a:t>F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</a:rPr>
                        <a:t>A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</a:rPr>
                        <a:t>B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</a:rPr>
                        <a:t>D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</a:rPr>
                        <a:t>E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</a:rPr>
                        <a:t>F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8606" y="0"/>
            <a:ext cx="5185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tint val="75000"/>
                  </a:schemeClr>
                </a:solidFill>
              </a:rPr>
              <a:t>A</a:t>
            </a:r>
            <a:r>
              <a:rPr lang="ru-RU" sz="2400" b="1" dirty="0" smtClean="0">
                <a:solidFill>
                  <a:schemeClr val="tx1">
                    <a:tint val="75000"/>
                  </a:schemeClr>
                </a:solidFill>
              </a:rPr>
              <a:t>2 (базовый уровень, время – 2 мин)</a:t>
            </a:r>
          </a:p>
        </p:txBody>
      </p:sp>
    </p:spTree>
    <p:extLst>
      <p:ext uri="{BB962C8B-B14F-4D97-AF65-F5344CB8AC3E}">
        <p14:creationId xmlns:p14="http://schemas.microsoft.com/office/powerpoint/2010/main" xmlns="" val="15217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5952"/>
            <a:ext cx="8424936" cy="4320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ym typeface="Symbol"/>
              </a:rPr>
              <a:t>Правильный ответ: 1) 9</a:t>
            </a:r>
            <a:endParaRPr lang="ru-RU" sz="2400" b="1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AutoShape 38"/>
          <p:cNvSpPr>
            <a:spLocks noChangeAspect="1" noChangeArrowheads="1" noTextEdit="1"/>
          </p:cNvSpPr>
          <p:nvPr/>
        </p:nvSpPr>
        <p:spPr bwMode="auto">
          <a:xfrm>
            <a:off x="683568" y="692696"/>
            <a:ext cx="7920880" cy="2897519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 flipV="1">
            <a:off x="1419510" y="1303809"/>
            <a:ext cx="1641186" cy="72249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>
            <a:off x="1436786" y="2259614"/>
            <a:ext cx="1641186" cy="72249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>
            <a:off x="6109846" y="1333913"/>
            <a:ext cx="1641186" cy="72249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3803548" y="1291767"/>
            <a:ext cx="1641186" cy="150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3803548" y="3054362"/>
            <a:ext cx="1641186" cy="150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 rot="5400000">
            <a:off x="2748246" y="2187253"/>
            <a:ext cx="1429944" cy="17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 rot="5400000">
            <a:off x="5087367" y="2187253"/>
            <a:ext cx="1429944" cy="17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rot="5400000">
            <a:off x="3863679" y="1206621"/>
            <a:ext cx="1515741" cy="202470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51" name="Group 27"/>
          <p:cNvGrpSpPr>
            <a:grpSpLocks/>
          </p:cNvGrpSpPr>
          <p:nvPr/>
        </p:nvGrpSpPr>
        <p:grpSpPr bwMode="auto">
          <a:xfrm>
            <a:off x="5347990" y="2638926"/>
            <a:ext cx="920792" cy="797758"/>
            <a:chOff x="4632" y="1659"/>
            <a:chExt cx="533" cy="532"/>
          </a:xfrm>
        </p:grpSpPr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4664" y="1707"/>
              <a:ext cx="470" cy="470"/>
            </a:xfrm>
            <a:prstGeom prst="ellipse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4632" y="1659"/>
              <a:ext cx="533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48" name="Group 24"/>
          <p:cNvGrpSpPr>
            <a:grpSpLocks/>
          </p:cNvGrpSpPr>
          <p:nvPr/>
        </p:nvGrpSpPr>
        <p:grpSpPr bwMode="auto">
          <a:xfrm>
            <a:off x="7681929" y="1743329"/>
            <a:ext cx="922519" cy="799264"/>
            <a:chOff x="4632" y="1659"/>
            <a:chExt cx="533" cy="532"/>
          </a:xfrm>
        </p:grpSpPr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4664" y="1707"/>
              <a:ext cx="470" cy="470"/>
            </a:xfrm>
            <a:prstGeom prst="ellipse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632" y="1659"/>
              <a:ext cx="533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F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683568" y="1743329"/>
            <a:ext cx="922519" cy="799264"/>
            <a:chOff x="4632" y="1659"/>
            <a:chExt cx="533" cy="532"/>
          </a:xfrm>
        </p:grpSpPr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4664" y="1707"/>
              <a:ext cx="470" cy="470"/>
            </a:xfrm>
            <a:prstGeom prst="ellipse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4632" y="1659"/>
              <a:ext cx="533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A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3015779" y="849237"/>
            <a:ext cx="920792" cy="796253"/>
            <a:chOff x="4632" y="1659"/>
            <a:chExt cx="533" cy="532"/>
          </a:xfrm>
        </p:grpSpPr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4664" y="1707"/>
              <a:ext cx="470" cy="470"/>
            </a:xfrm>
            <a:prstGeom prst="ellipse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4632" y="1659"/>
              <a:ext cx="533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3015779" y="2638926"/>
            <a:ext cx="920792" cy="797758"/>
            <a:chOff x="4632" y="1659"/>
            <a:chExt cx="533" cy="532"/>
          </a:xfrm>
        </p:grpSpPr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4664" y="1707"/>
              <a:ext cx="470" cy="470"/>
            </a:xfrm>
            <a:prstGeom prst="ellipse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4632" y="1659"/>
              <a:ext cx="533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36" name="Group 12"/>
          <p:cNvGrpSpPr>
            <a:grpSpLocks/>
          </p:cNvGrpSpPr>
          <p:nvPr/>
        </p:nvGrpSpPr>
        <p:grpSpPr bwMode="auto">
          <a:xfrm>
            <a:off x="5347990" y="849237"/>
            <a:ext cx="920792" cy="796253"/>
            <a:chOff x="4632" y="1659"/>
            <a:chExt cx="533" cy="532"/>
          </a:xfrm>
        </p:grpSpPr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4664" y="1707"/>
              <a:ext cx="470" cy="470"/>
            </a:xfrm>
            <a:prstGeom prst="ellipse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4632" y="1659"/>
              <a:ext cx="533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796119" y="1111143"/>
            <a:ext cx="704846" cy="57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96119" y="2556139"/>
            <a:ext cx="704846" cy="57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366734" y="692696"/>
            <a:ext cx="704846" cy="57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808471" y="1905891"/>
            <a:ext cx="704846" cy="57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8263" y="3019742"/>
            <a:ext cx="704846" cy="57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052317" y="1618397"/>
            <a:ext cx="704846" cy="57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712506" y="1878797"/>
            <a:ext cx="704846" cy="57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738679" y="1183393"/>
            <a:ext cx="704846" cy="57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79512" y="3501008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</a:rPr>
              <a:t>Построим основу графа, обозначив каждый населенный пункт соответствующей вершиной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0" y="418034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</a:rPr>
              <a:t>Достроим граф, вес каждого ребра равен расстоянию до населенного пункта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2008" y="4941168"/>
            <a:ext cx="8964488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</a:rPr>
              <a:t>Найдем самый короткий путь к вершине Е: </a:t>
            </a:r>
            <a:r>
              <a:rPr lang="en-US" sz="2400" dirty="0" smtClean="0">
                <a:solidFill>
                  <a:prstClr val="black"/>
                </a:solidFill>
              </a:rPr>
              <a:t>A </a:t>
            </a:r>
            <a:r>
              <a:rPr lang="ru-RU" sz="2400" dirty="0" smtClean="0">
                <a:solidFill>
                  <a:prstClr val="black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B </a:t>
            </a:r>
            <a:r>
              <a:rPr lang="ru-RU" sz="2400" dirty="0" smtClean="0">
                <a:solidFill>
                  <a:prstClr val="black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C</a:t>
            </a:r>
            <a:r>
              <a:rPr lang="ru-RU" sz="2400" dirty="0" smtClean="0">
                <a:solidFill>
                  <a:prstClr val="black"/>
                </a:solidFill>
                <a:sym typeface="Symbol"/>
              </a:rPr>
              <a:t> 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E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  <a:sym typeface="Symbol"/>
              </a:rPr>
              <a:t>2+1+4=7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79512" y="5805264"/>
            <a:ext cx="8964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sym typeface="Symbol"/>
              </a:rPr>
              <a:t>Прибавим расстояние от Е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sym typeface="Symbol"/>
              </a:rPr>
              <a:t>до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F</a:t>
            </a:r>
            <a:r>
              <a:rPr lang="ru-RU" sz="2400" dirty="0" smtClean="0">
                <a:solidFill>
                  <a:prstClr val="black"/>
                </a:solidFill>
                <a:sym typeface="Symbol"/>
              </a:rPr>
              <a:t>: 7+2=9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V="1">
            <a:off x="1475656" y="1268760"/>
            <a:ext cx="1582478" cy="67148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1041" idx="0"/>
            <a:endCxn id="1044" idx="4"/>
          </p:cNvCxnSpPr>
          <p:nvPr/>
        </p:nvCxnSpPr>
        <p:spPr>
          <a:xfrm flipV="1">
            <a:off x="3477039" y="1624536"/>
            <a:ext cx="0" cy="108636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1041" idx="7"/>
            <a:endCxn id="1038" idx="3"/>
          </p:cNvCxnSpPr>
          <p:nvPr/>
        </p:nvCxnSpPr>
        <p:spPr>
          <a:xfrm flipV="1">
            <a:off x="3764108" y="1521517"/>
            <a:ext cx="1758072" cy="1292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6156176" y="1340768"/>
            <a:ext cx="1656184" cy="72008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61" grpId="0" animBg="1"/>
      <p:bldP spid="1060" grpId="0" animBg="1"/>
      <p:bldP spid="1059" grpId="0" animBg="1"/>
      <p:bldP spid="1058" grpId="0" animBg="1"/>
      <p:bldP spid="1057" grpId="0" animBg="1"/>
      <p:bldP spid="1056" grpId="0" animBg="1"/>
      <p:bldP spid="1055" grpId="0" animBg="1"/>
      <p:bldP spid="1054" grpId="0" animBg="1"/>
      <p:bldP spid="1035" grpId="0"/>
      <p:bldP spid="1034" grpId="0"/>
      <p:bldP spid="1033" grpId="0"/>
      <p:bldP spid="1032" grpId="0"/>
      <p:bldP spid="1031" grpId="0"/>
      <p:bldP spid="1030" grpId="0"/>
      <p:bldP spid="1029" grpId="0"/>
      <p:bldP spid="1028" grpId="0"/>
      <p:bldP spid="42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34082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А12 (повышенный уровень, время – 5 мин)</a:t>
            </a:r>
            <a:endParaRPr lang="ru-RU" sz="3200" b="1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 программе используется одномерный целочисленный массив A с индексами от 0 до 9. Ниже представлен фрагмент программы, в котором значения элементов сначала задаются, а затем меняются.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:=0 to 9 do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]:=9-i;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:=0 to 4 do begin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k:=A[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]:=A[9-i];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A[9-i]:=k;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end;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i="1" dirty="0" smtClean="0"/>
              <a:t>Чему будут равны элементы этого массива после выполнения фрагмента программы?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1)  9 8 7 6 5 4 3 2 1 0</a:t>
            </a:r>
          </a:p>
          <a:p>
            <a:pPr>
              <a:buNone/>
            </a:pPr>
            <a:r>
              <a:rPr lang="ru-RU" dirty="0" smtClean="0"/>
              <a:t>	2) 0 1 2 3 4 5 6 7 8 9 </a:t>
            </a:r>
          </a:p>
          <a:p>
            <a:pPr>
              <a:buNone/>
            </a:pPr>
            <a:r>
              <a:rPr lang="ru-RU" dirty="0" smtClean="0"/>
              <a:t>	3) 9 8 7 6 5 5 6 7 8 9</a:t>
            </a:r>
          </a:p>
          <a:p>
            <a:pPr>
              <a:buNone/>
            </a:pPr>
            <a:r>
              <a:rPr lang="ru-RU" dirty="0" smtClean="0"/>
              <a:t>	4) 0 1 2 3 4 4 3 2 1 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000" dirty="0" smtClean="0"/>
              <a:t>Рассмотрим, как будет заполняться массив в первом цикле</a:t>
            </a:r>
          </a:p>
          <a:p>
            <a:pPr>
              <a:buNone/>
            </a:pPr>
            <a:r>
              <a:rPr lang="ru-RU" sz="3000" dirty="0" smtClean="0"/>
              <a:t>При </a:t>
            </a:r>
            <a:r>
              <a:rPr lang="en-US" sz="3000" dirty="0" err="1" smtClean="0"/>
              <a:t>i</a:t>
            </a:r>
            <a:r>
              <a:rPr lang="en-US" sz="3000" dirty="0" smtClean="0"/>
              <a:t>=</a:t>
            </a:r>
            <a:r>
              <a:rPr lang="ru-RU" sz="3000" dirty="0" smtClean="0"/>
              <a:t>0, </a:t>
            </a:r>
            <a:r>
              <a:rPr lang="en-US" sz="3000" dirty="0" smtClean="0"/>
              <a:t>A[0]</a:t>
            </a:r>
            <a:r>
              <a:rPr lang="ru-RU" sz="3000" dirty="0" smtClean="0"/>
              <a:t> будет равен 9-0=9</a:t>
            </a:r>
          </a:p>
          <a:p>
            <a:pPr>
              <a:buNone/>
            </a:pPr>
            <a:r>
              <a:rPr lang="ru-RU" sz="3000" dirty="0" smtClean="0"/>
              <a:t>При </a:t>
            </a:r>
            <a:r>
              <a:rPr lang="en-US" sz="3000" dirty="0" err="1" smtClean="0"/>
              <a:t>i</a:t>
            </a:r>
            <a:r>
              <a:rPr lang="en-US" sz="3000" dirty="0" smtClean="0"/>
              <a:t>=</a:t>
            </a:r>
            <a:r>
              <a:rPr lang="ru-RU" sz="3000" dirty="0" smtClean="0"/>
              <a:t>1, </a:t>
            </a:r>
            <a:r>
              <a:rPr lang="en-US" sz="3000" dirty="0" smtClean="0"/>
              <a:t>A[</a:t>
            </a:r>
            <a:r>
              <a:rPr lang="ru-RU" sz="3000" dirty="0" smtClean="0"/>
              <a:t>1</a:t>
            </a:r>
            <a:r>
              <a:rPr lang="en-US" sz="3000" dirty="0" smtClean="0"/>
              <a:t>]</a:t>
            </a:r>
            <a:r>
              <a:rPr lang="ru-RU" sz="3000" dirty="0" smtClean="0"/>
              <a:t> </a:t>
            </a:r>
            <a:r>
              <a:rPr lang="ru-RU" sz="3000" dirty="0" smtClean="0"/>
              <a:t>будет равен </a:t>
            </a:r>
            <a:r>
              <a:rPr lang="ru-RU" sz="3000" dirty="0" smtClean="0"/>
              <a:t>9-1=8</a:t>
            </a:r>
          </a:p>
          <a:p>
            <a:pPr>
              <a:buNone/>
            </a:pPr>
            <a:r>
              <a:rPr lang="ru-RU" sz="3000" dirty="0" smtClean="0"/>
              <a:t>При </a:t>
            </a:r>
            <a:r>
              <a:rPr lang="en-US" sz="3000" dirty="0" err="1" smtClean="0"/>
              <a:t>i</a:t>
            </a:r>
            <a:r>
              <a:rPr lang="en-US" sz="3000" dirty="0" smtClean="0"/>
              <a:t>=</a:t>
            </a:r>
            <a:r>
              <a:rPr lang="ru-RU" sz="3000" dirty="0" smtClean="0"/>
              <a:t>2, </a:t>
            </a:r>
            <a:r>
              <a:rPr lang="en-US" sz="3000" dirty="0" smtClean="0"/>
              <a:t>A[</a:t>
            </a:r>
            <a:r>
              <a:rPr lang="ru-RU" sz="3000" dirty="0" smtClean="0"/>
              <a:t>2</a:t>
            </a:r>
            <a:r>
              <a:rPr lang="en-US" sz="3000" dirty="0" smtClean="0"/>
              <a:t>]</a:t>
            </a:r>
            <a:r>
              <a:rPr lang="ru-RU" sz="3000" dirty="0" smtClean="0"/>
              <a:t> </a:t>
            </a:r>
            <a:r>
              <a:rPr lang="ru-RU" sz="3000" dirty="0" smtClean="0"/>
              <a:t>будет равен </a:t>
            </a:r>
            <a:r>
              <a:rPr lang="ru-RU" sz="3000" dirty="0" smtClean="0"/>
              <a:t>9-2=7</a:t>
            </a:r>
          </a:p>
          <a:p>
            <a:pPr>
              <a:buNone/>
            </a:pPr>
            <a:r>
              <a:rPr lang="ru-RU" sz="3000" dirty="0" smtClean="0"/>
              <a:t>…</a:t>
            </a:r>
          </a:p>
          <a:p>
            <a:pPr>
              <a:buNone/>
            </a:pPr>
            <a:r>
              <a:rPr lang="ru-RU" sz="3000" dirty="0" smtClean="0"/>
              <a:t>При </a:t>
            </a:r>
            <a:r>
              <a:rPr lang="en-US" sz="3000" dirty="0" err="1" smtClean="0"/>
              <a:t>i</a:t>
            </a:r>
            <a:r>
              <a:rPr lang="en-US" sz="3000" dirty="0" smtClean="0"/>
              <a:t>=</a:t>
            </a:r>
            <a:r>
              <a:rPr lang="ru-RU" sz="3000" dirty="0" smtClean="0"/>
              <a:t>9, </a:t>
            </a:r>
            <a:r>
              <a:rPr lang="en-US" sz="3000" dirty="0" smtClean="0"/>
              <a:t>A[</a:t>
            </a:r>
            <a:r>
              <a:rPr lang="ru-RU" sz="3000" dirty="0" smtClean="0"/>
              <a:t>9</a:t>
            </a:r>
            <a:r>
              <a:rPr lang="en-US" sz="3000" dirty="0" smtClean="0"/>
              <a:t>]</a:t>
            </a:r>
            <a:r>
              <a:rPr lang="ru-RU" sz="3000" dirty="0" smtClean="0"/>
              <a:t> </a:t>
            </a:r>
            <a:r>
              <a:rPr lang="ru-RU" sz="3000" dirty="0" smtClean="0"/>
              <a:t>будет равен </a:t>
            </a:r>
            <a:r>
              <a:rPr lang="ru-RU" sz="3000" dirty="0" smtClean="0"/>
              <a:t>9-9=0</a:t>
            </a:r>
          </a:p>
          <a:p>
            <a:pPr>
              <a:buNone/>
            </a:pPr>
            <a:r>
              <a:rPr lang="ru-RU" sz="3000" dirty="0" smtClean="0"/>
              <a:t>Таким образом, после выполнения первого цикла массив будет заполнен числами</a:t>
            </a:r>
          </a:p>
          <a:p>
            <a:pPr>
              <a:buNone/>
            </a:pPr>
            <a:r>
              <a:rPr lang="ru-RU" sz="3000" dirty="0" smtClean="0"/>
              <a:t>9  8  7  6  5  4  3  2  1  0</a:t>
            </a: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9269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:=0 to 9 do</a:t>
            </a:r>
            <a:endParaRPr lang="ru-RU" sz="2000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A[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]:=9-i;</a:t>
            </a:r>
            <a:endParaRPr lang="ru-RU" sz="2000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0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000" dirty="0" smtClean="0"/>
              <a:t>Рассмотрим второй цикл который выполнится 5 раз:</a:t>
            </a:r>
          </a:p>
          <a:p>
            <a:pPr>
              <a:buNone/>
            </a:pPr>
            <a:r>
              <a:rPr lang="ru-RU" sz="3000" dirty="0" smtClean="0"/>
              <a:t>Стандартный алгоритм обмена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:=A[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ru-RU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A[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]:=A[9-i];</a:t>
            </a:r>
            <a:endParaRPr lang="ru-RU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A[9-i]:=k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800" dirty="0" smtClean="0"/>
              <a:t>Меняет местами элементы </a:t>
            </a:r>
            <a:r>
              <a:rPr lang="en-US" sz="2800" dirty="0" smtClean="0"/>
              <a:t>A[</a:t>
            </a:r>
            <a:r>
              <a:rPr lang="en-US" sz="2800" dirty="0" err="1" smtClean="0"/>
              <a:t>i</a:t>
            </a:r>
            <a:r>
              <a:rPr lang="en-US" sz="2800" dirty="0" smtClean="0"/>
              <a:t>]</a:t>
            </a:r>
            <a:r>
              <a:rPr lang="ru-RU" sz="2800" dirty="0" smtClean="0"/>
              <a:t> с </a:t>
            </a:r>
            <a:r>
              <a:rPr lang="en-US" sz="2800" dirty="0" smtClean="0"/>
              <a:t>A[9-i</a:t>
            </a:r>
            <a:r>
              <a:rPr lang="en-US" sz="2800" dirty="0" smtClean="0"/>
              <a:t>]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При </a:t>
            </a:r>
            <a:r>
              <a:rPr lang="en-US" sz="2800" dirty="0" err="1" smtClean="0"/>
              <a:t>i</a:t>
            </a:r>
            <a:r>
              <a:rPr lang="en-US" sz="2800" dirty="0" smtClean="0"/>
              <a:t>=0 </a:t>
            </a:r>
            <a:r>
              <a:rPr lang="ru-RU" sz="2800" dirty="0" smtClean="0"/>
              <a:t>произойдет обмен </a:t>
            </a:r>
            <a:r>
              <a:rPr lang="en-US" sz="2800" dirty="0" smtClean="0"/>
              <a:t>A</a:t>
            </a:r>
            <a:r>
              <a:rPr lang="ru-RU" sz="2800" dirty="0" smtClean="0"/>
              <a:t>[0]</a:t>
            </a:r>
            <a:r>
              <a:rPr lang="ru-RU" sz="2800" dirty="0" smtClean="0">
                <a:sym typeface="Symbol"/>
              </a:rPr>
              <a:t></a:t>
            </a:r>
            <a:r>
              <a:rPr lang="en-US" sz="2800" dirty="0" smtClean="0"/>
              <a:t>A[</a:t>
            </a:r>
            <a:r>
              <a:rPr lang="ru-RU" sz="2800" dirty="0" smtClean="0"/>
              <a:t>9]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При </a:t>
            </a:r>
            <a:r>
              <a:rPr lang="en-US" sz="2800" dirty="0" err="1" smtClean="0"/>
              <a:t>i</a:t>
            </a:r>
            <a:r>
              <a:rPr lang="en-US" sz="2800" dirty="0" smtClean="0"/>
              <a:t>=1 </a:t>
            </a:r>
            <a:r>
              <a:rPr lang="ru-RU" sz="2800" dirty="0" smtClean="0"/>
              <a:t>произойдет обмен </a:t>
            </a:r>
            <a:r>
              <a:rPr lang="en-US" sz="2800" dirty="0" smtClean="0"/>
              <a:t>A</a:t>
            </a:r>
            <a:r>
              <a:rPr lang="ru-RU" sz="2800" dirty="0" smtClean="0"/>
              <a:t>[</a:t>
            </a:r>
            <a:r>
              <a:rPr lang="en-US" sz="2800" dirty="0" smtClean="0"/>
              <a:t>1</a:t>
            </a:r>
            <a:r>
              <a:rPr lang="ru-RU" sz="2800" dirty="0" smtClean="0"/>
              <a:t>]</a:t>
            </a:r>
            <a:r>
              <a:rPr lang="ru-RU" sz="2800" dirty="0" smtClean="0">
                <a:sym typeface="Symbol"/>
              </a:rPr>
              <a:t></a:t>
            </a:r>
            <a:r>
              <a:rPr lang="en-US" sz="2800" dirty="0" smtClean="0"/>
              <a:t>A[8</a:t>
            </a:r>
            <a:r>
              <a:rPr lang="ru-RU" sz="2800" dirty="0" smtClean="0"/>
              <a:t>]</a:t>
            </a:r>
            <a:endParaRPr lang="en-US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92696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:=0 to 4 do begin</a:t>
            </a:r>
            <a:endParaRPr lang="ru-RU" sz="2000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k:=A[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];</a:t>
            </a:r>
            <a:endParaRPr lang="ru-RU" sz="2000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A[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]:=A[9-i];</a:t>
            </a:r>
            <a:endParaRPr lang="ru-RU" sz="2000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A[9-i]:=k;</a:t>
            </a:r>
            <a:endParaRPr lang="ru-RU" sz="2000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end;</a:t>
            </a:r>
            <a:endParaRPr lang="ru-RU" sz="2000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492896"/>
            <a:ext cx="8229600" cy="6480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При </a:t>
            </a:r>
            <a:r>
              <a:rPr lang="en-US" sz="2800" dirty="0" err="1" smtClean="0"/>
              <a:t>i</a:t>
            </a:r>
            <a:r>
              <a:rPr lang="en-US" sz="2800" dirty="0" smtClean="0"/>
              <a:t>=0 </a:t>
            </a:r>
            <a:r>
              <a:rPr lang="ru-RU" sz="2800" dirty="0" smtClean="0"/>
              <a:t>произойдет обмен </a:t>
            </a:r>
            <a:r>
              <a:rPr lang="en-US" sz="2800" dirty="0" smtClean="0"/>
              <a:t>A</a:t>
            </a:r>
            <a:r>
              <a:rPr lang="ru-RU" sz="2800" dirty="0" smtClean="0"/>
              <a:t>[0]</a:t>
            </a:r>
            <a:r>
              <a:rPr lang="ru-RU" sz="2800" dirty="0" smtClean="0">
                <a:sym typeface="Symbol"/>
              </a:rPr>
              <a:t></a:t>
            </a:r>
            <a:r>
              <a:rPr lang="en-US" sz="2800" dirty="0" smtClean="0"/>
              <a:t>A[</a:t>
            </a:r>
            <a:r>
              <a:rPr lang="ru-RU" sz="2800" dirty="0" smtClean="0"/>
              <a:t>9]</a:t>
            </a:r>
            <a:endParaRPr lang="ru-RU" sz="28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19672" y="98072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63688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987824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11960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88024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660232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236296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3212976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dirty="0" smtClean="0">
                <a:solidFill>
                  <a:prstClr val="black"/>
                </a:solidFill>
              </a:rPr>
              <a:t>При 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=1 </a:t>
            </a:r>
            <a:r>
              <a:rPr lang="ru-RU" sz="2800" dirty="0" smtClean="0">
                <a:solidFill>
                  <a:prstClr val="black"/>
                </a:solidFill>
              </a:rPr>
              <a:t>произойдет обмен </a:t>
            </a:r>
            <a:r>
              <a:rPr lang="en-US" sz="2800" dirty="0" smtClean="0">
                <a:solidFill>
                  <a:prstClr val="black"/>
                </a:solidFill>
              </a:rPr>
              <a:t>A</a:t>
            </a:r>
            <a:r>
              <a:rPr lang="ru-RU" sz="2800" dirty="0" smtClean="0">
                <a:solidFill>
                  <a:prstClr val="black"/>
                </a:solidFill>
              </a:rPr>
              <a:t>[</a:t>
            </a:r>
            <a:r>
              <a:rPr lang="en-US" sz="2800" dirty="0" smtClean="0">
                <a:solidFill>
                  <a:prstClr val="black"/>
                </a:solidFill>
              </a:rPr>
              <a:t>1</a:t>
            </a:r>
            <a:r>
              <a:rPr lang="ru-RU" sz="2800" dirty="0" smtClean="0">
                <a:solidFill>
                  <a:prstClr val="black"/>
                </a:solidFill>
              </a:rPr>
              <a:t>]</a:t>
            </a:r>
            <a:r>
              <a:rPr lang="ru-RU" sz="2800" dirty="0" smtClean="0">
                <a:solidFill>
                  <a:prstClr val="black"/>
                </a:solidFill>
                <a:sym typeface="Symbol"/>
              </a:rPr>
              <a:t></a:t>
            </a:r>
            <a:r>
              <a:rPr lang="en-US" sz="2800" dirty="0" smtClean="0">
                <a:solidFill>
                  <a:prstClr val="black"/>
                </a:solidFill>
              </a:rPr>
              <a:t>A[8</a:t>
            </a:r>
            <a:r>
              <a:rPr lang="ru-RU" sz="2800" dirty="0" smtClean="0">
                <a:solidFill>
                  <a:prstClr val="black"/>
                </a:solidFill>
              </a:rPr>
              <a:t>]</a:t>
            </a:r>
            <a:endParaRPr lang="en-US" sz="2800" dirty="0" smtClean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3789040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dirty="0" smtClean="0">
                <a:solidFill>
                  <a:prstClr val="black"/>
                </a:solidFill>
              </a:rPr>
              <a:t>При 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=2 </a:t>
            </a:r>
            <a:r>
              <a:rPr lang="ru-RU" sz="2800" dirty="0" smtClean="0">
                <a:solidFill>
                  <a:prstClr val="black"/>
                </a:solidFill>
              </a:rPr>
              <a:t>произойдет обмен </a:t>
            </a:r>
            <a:r>
              <a:rPr lang="en-US" sz="2800" dirty="0" smtClean="0">
                <a:solidFill>
                  <a:prstClr val="black"/>
                </a:solidFill>
              </a:rPr>
              <a:t>A</a:t>
            </a:r>
            <a:r>
              <a:rPr lang="ru-RU" sz="2800" dirty="0" smtClean="0">
                <a:solidFill>
                  <a:prstClr val="black"/>
                </a:solidFill>
              </a:rPr>
              <a:t>[</a:t>
            </a:r>
            <a:r>
              <a:rPr lang="en-US" sz="2800" dirty="0" smtClean="0">
                <a:solidFill>
                  <a:prstClr val="black"/>
                </a:solidFill>
              </a:rPr>
              <a:t>2</a:t>
            </a:r>
            <a:r>
              <a:rPr lang="ru-RU" sz="2800" dirty="0" smtClean="0">
                <a:solidFill>
                  <a:prstClr val="black"/>
                </a:solidFill>
              </a:rPr>
              <a:t>]</a:t>
            </a:r>
            <a:r>
              <a:rPr lang="ru-RU" sz="2800" dirty="0" smtClean="0">
                <a:solidFill>
                  <a:prstClr val="black"/>
                </a:solidFill>
                <a:sym typeface="Symbol"/>
              </a:rPr>
              <a:t></a:t>
            </a:r>
            <a:r>
              <a:rPr lang="en-US" sz="2800" dirty="0" smtClean="0">
                <a:solidFill>
                  <a:prstClr val="black"/>
                </a:solidFill>
              </a:rPr>
              <a:t>A[7</a:t>
            </a:r>
            <a:r>
              <a:rPr lang="ru-RU" sz="2800" dirty="0" smtClean="0">
                <a:solidFill>
                  <a:prstClr val="black"/>
                </a:solidFill>
              </a:rPr>
              <a:t>]</a:t>
            </a:r>
            <a:endParaRPr lang="en-US" sz="2800" dirty="0" smtClean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4365104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dirty="0" smtClean="0">
                <a:solidFill>
                  <a:prstClr val="black"/>
                </a:solidFill>
              </a:rPr>
              <a:t>При 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=3 </a:t>
            </a:r>
            <a:r>
              <a:rPr lang="ru-RU" sz="2800" dirty="0" smtClean="0">
                <a:solidFill>
                  <a:prstClr val="black"/>
                </a:solidFill>
              </a:rPr>
              <a:t>произойдет обмен </a:t>
            </a:r>
            <a:r>
              <a:rPr lang="en-US" sz="2800" dirty="0" smtClean="0">
                <a:solidFill>
                  <a:prstClr val="black"/>
                </a:solidFill>
              </a:rPr>
              <a:t>A</a:t>
            </a:r>
            <a:r>
              <a:rPr lang="ru-RU" sz="2800" dirty="0" smtClean="0">
                <a:solidFill>
                  <a:prstClr val="black"/>
                </a:solidFill>
              </a:rPr>
              <a:t>[</a:t>
            </a:r>
            <a:r>
              <a:rPr lang="en-US" sz="2800" dirty="0" smtClean="0">
                <a:solidFill>
                  <a:prstClr val="black"/>
                </a:solidFill>
              </a:rPr>
              <a:t>3</a:t>
            </a:r>
            <a:r>
              <a:rPr lang="ru-RU" sz="2800" dirty="0" smtClean="0">
                <a:solidFill>
                  <a:prstClr val="black"/>
                </a:solidFill>
              </a:rPr>
              <a:t>]</a:t>
            </a:r>
            <a:r>
              <a:rPr lang="ru-RU" sz="2800" dirty="0" smtClean="0">
                <a:solidFill>
                  <a:prstClr val="black"/>
                </a:solidFill>
                <a:sym typeface="Symbol"/>
              </a:rPr>
              <a:t></a:t>
            </a:r>
            <a:r>
              <a:rPr lang="en-US" sz="2800" dirty="0" smtClean="0">
                <a:solidFill>
                  <a:prstClr val="black"/>
                </a:solidFill>
              </a:rPr>
              <a:t>A[6</a:t>
            </a:r>
            <a:r>
              <a:rPr lang="ru-RU" sz="2800" dirty="0" smtClean="0">
                <a:solidFill>
                  <a:prstClr val="black"/>
                </a:solidFill>
              </a:rPr>
              <a:t>]</a:t>
            </a:r>
            <a:endParaRPr lang="en-US" sz="2800" dirty="0" smtClean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4869160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dirty="0" smtClean="0">
                <a:solidFill>
                  <a:prstClr val="black"/>
                </a:solidFill>
              </a:rPr>
              <a:t>При 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=4 </a:t>
            </a:r>
            <a:r>
              <a:rPr lang="ru-RU" sz="2800" dirty="0" smtClean="0">
                <a:solidFill>
                  <a:prstClr val="black"/>
                </a:solidFill>
              </a:rPr>
              <a:t>произойдет обмен </a:t>
            </a:r>
            <a:r>
              <a:rPr lang="en-US" sz="2800" dirty="0" smtClean="0">
                <a:solidFill>
                  <a:prstClr val="black"/>
                </a:solidFill>
              </a:rPr>
              <a:t>A</a:t>
            </a:r>
            <a:r>
              <a:rPr lang="ru-RU" sz="2800" dirty="0" smtClean="0">
                <a:solidFill>
                  <a:prstClr val="black"/>
                </a:solidFill>
              </a:rPr>
              <a:t>[</a:t>
            </a:r>
            <a:r>
              <a:rPr lang="en-US" sz="2800" dirty="0" smtClean="0">
                <a:solidFill>
                  <a:prstClr val="black"/>
                </a:solidFill>
              </a:rPr>
              <a:t>4</a:t>
            </a:r>
            <a:r>
              <a:rPr lang="ru-RU" sz="2800" dirty="0" smtClean="0">
                <a:solidFill>
                  <a:prstClr val="black"/>
                </a:solidFill>
              </a:rPr>
              <a:t>]</a:t>
            </a:r>
            <a:r>
              <a:rPr lang="ru-RU" sz="2800" dirty="0" smtClean="0">
                <a:solidFill>
                  <a:prstClr val="black"/>
                </a:solidFill>
                <a:sym typeface="Symbol"/>
              </a:rPr>
              <a:t></a:t>
            </a:r>
            <a:r>
              <a:rPr lang="en-US" sz="2800" dirty="0" smtClean="0">
                <a:solidFill>
                  <a:prstClr val="black"/>
                </a:solidFill>
              </a:rPr>
              <a:t>A[5</a:t>
            </a:r>
            <a:r>
              <a:rPr lang="ru-RU" sz="2800" dirty="0" smtClean="0">
                <a:solidFill>
                  <a:prstClr val="black"/>
                </a:solidFill>
              </a:rPr>
              <a:t>]</a:t>
            </a:r>
            <a:endParaRPr lang="en-US" sz="2800" dirty="0" smtClean="0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5661248"/>
            <a:ext cx="8424936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</a:rPr>
              <a:t>Каждый элемент массива окажется равен своему индексу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Правильный ответ: 2)0 1 2 3 4 5 6 7 8 9</a:t>
            </a:r>
            <a:endParaRPr lang="en-US" sz="2400" b="1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E-5 3.7037E-7 C 0.00973 0.00857 0.01945 0.01204 0.02969 0.01875 C 0.0415 0.02662 0.03334 0.02385 0.04532 0.02917 C 0.05296 0.03264 0.06094 0.03403 0.06876 0.0375 C 0.07605 0.04074 0.08542 0.04491 0.09219 0.05 C 0.09445 0.05162 0.09601 0.0551 0.09844 0.05625 C 0.10244 0.05811 0.10678 0.05764 0.11094 0.05834 C 0.1191 0.06551 0.11285 0.06135 0.12657 0.06459 C 0.13178 0.06574 0.14219 0.06875 0.14219 0.06875 C 0.15504 0.07894 0.16789 0.07755 0.18282 0.07917 C 0.20018 0.08311 0.2165 0.08426 0.23438 0.08542 C 0.32084 0.08403 0.4073 0.0838 0.49358 0.08125 C 0.50903 0.08079 0.52726 0.07662 0.54219 0.07084 C 0.54966 0.06806 0.56407 0.06042 0.56407 0.06042 C 0.56806 0.05648 0.57275 0.05417 0.57657 0.05 C 0.58021 0.04584 0.58247 0.04005 0.58594 0.03542 C 0.58855 0.02523 0.59289 0.01783 0.59844 0.01042 C 0.60018 -0.00347 0.60001 0.00209 0.60001 -0.00625 " pathEditMode="relative" ptsTypes="fffffffffffffffff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C -0.00278 0.00556 -0.00434 0.01204 -0.00781 0.01667 C -0.01875 0.03125 -0.03576 0.0412 -0.05 0.04792 C -0.06354 0.05417 -0.08715 0.06944 -0.10156 0.07292 C -0.10868 0.07477 -0.11614 0.07431 -0.12361 0.075 C -0.14948 0.08194 -0.17552 0.08796 -0.20156 0.09375 C -0.20972 0.10093 -0.20694 0.1 -0.22205 0.1 C -0.27968 0.1 -0.3375 0.09861 -0.39531 0.09792 C -0.41892 0.0875 -0.38524 0.10116 -0.42656 0.09167 C -0.43923 0.08866 -0.45139 0.07801 -0.46406 0.075 C -0.47951 0.07153 -0.49566 0.07176 -0.51093 0.06667 C -0.52847 0.06088 -0.54479 0.05231 -0.56093 0.04167 C -0.56389 0.03981 -0.56736 0.03935 -0.57031 0.0375 C -0.57639 0.03356 -0.58107 0.02778 -0.5875 0.025 C -0.58941 0.02245 -0.59444 0.01644 -0.59531 0.0125 C -0.59635 0.00718 -0.59548 0.00116 -0.59687 -0.00417 C -0.59722 -0.00556 -0.59896 -0.00417 -0.6 -0.00417 " pathEditMode="relative" ptsTypes="ffffffffffffffff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C 0.00052 -0.00208 0.00087 -0.0044 0.00156 -0.00625 C 0.00243 -0.00856 0.00399 -0.01019 0.00469 -0.0125 C 0.00556 -0.01505 0.00521 -0.01829 0.00625 -0.02083 C 0.00833 -0.02546 0.01198 -0.0287 0.01406 -0.03333 C 0.02031 -0.04815 0.02569 -0.06273 0.03594 -0.07292 C 0.04358 -0.09329 0.05781 -0.10139 0.07344 -0.10833 C 0.10104 -0.1206 0.12552 -0.12523 0.15469 -0.12708 C 0.16753 -0.13287 0.19531 -0.13333 0.19531 -0.13333 C 0.24115 -0.13264 0.28698 -0.1331 0.33281 -0.13125 C 0.3401 -0.13102 0.35469 -0.12708 0.35469 -0.12708 C 0.3783 -0.11667 0.39375 -0.09931 0.41406 -0.08125 C 0.42066 -0.07546 0.42743 -0.0625 0.43281 -0.05417 C 0.43455 -0.05162 0.43542 -0.04792 0.4375 -0.04583 C 0.44132 -0.04213 0.44583 -0.04028 0.45 -0.0375 C 0.45399 -0.03495 0.45521 -0.02685 0.45938 -0.025 C 0.46094 -0.02431 0.4625 -0.02361 0.46406 -0.02292 C 0.46615 -0.01875 0.46823 -0.01458 0.47031 -0.01042 C 0.47118 -0.00856 0.47188 -0.00417 0.47188 -0.00417 " pathEditMode="relative" ptsTypes="ffffffffffffffffff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03704E-6 C -0.00382 -0.01504 -0.01423 -0.01735 -0.02343 -0.02499 C -0.03125 -0.03147 -0.03628 -0.03564 -0.04531 -0.03958 C -0.05225 -0.04259 -0.05885 -0.04814 -0.06562 -0.05208 C -0.07066 -0.05485 -0.07621 -0.05555 -0.08125 -0.05833 C -0.09218 -0.06458 -0.10278 -0.06851 -0.11406 -0.07291 C -0.12621 -0.07754 -0.10972 -0.07175 -0.125 -0.07916 C -0.1375 -0.08518 -0.15087 -0.08958 -0.16406 -0.09166 C -0.17934 -0.09837 -0.19496 -0.09953 -0.21093 -0.10208 C -0.26093 -0.10138 -0.31093 -0.10185 -0.36093 -0.09999 C -0.37205 -0.09953 -0.39375 -0.08749 -0.40156 -0.07708 C -0.40416 -0.06643 -0.40937 -0.05972 -0.41718 -0.05624 C -0.42378 -0.04745 -0.43003 -0.04768 -0.4375 -0.04166 C -0.4408 -0.03911 -0.44687 -0.03333 -0.44687 -0.03333 C -0.45017 -0.0199 -0.44566 -0.03286 -0.45312 -0.02499 C -0.45659 -0.02129 -0.4625 -0.01249 -0.4625 -0.01249 C -0.46423 -0.00092 -0.46267 -0.00416 -0.46718 0.00417 C -0.46875 0.00695 -0.47187 0.01251 -0.47187 0.01251 " pathEditMode="relative" ptsTypes="fffffffffffffffff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C 0.00504 0.0044 0.00903 0.01019 0.01407 0.01459 C 0.01875 0.02709 0.03038 0.04236 0.03907 0.05 C 0.04219 0.05278 0.04653 0.05209 0.05 0.05417 C 0.08091 0.07176 0.11407 0.07338 0.14688 0.08125 C 0.31736 0.07871 0.24497 0.10533 0.30313 0.06667 C 0.30469 0.06389 0.30591 0.06088 0.30782 0.05834 C 0.3092 0.05648 0.31129 0.05602 0.3125 0.05417 C 0.31354 0.05255 0.31268 0.04931 0.31407 0.04792 C 0.31667 0.04537 0.32032 0.04514 0.32344 0.04375 C 0.32709 0.04213 0.32969 0.0382 0.33282 0.03542 C 0.33438 0.03403 0.3375 0.03125 0.3375 0.03125 C 0.34601 0.01412 0.34375 0.02385 0.34375 0.00209 " pathEditMode="relative" ptsTypes="ffffffffffff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C -0.00104 0.00486 -0.00122 0.01019 -0.00313 0.01458 C -0.004 0.0169 -0.0132 0.02222 -0.01406 0.02292 C -0.01841 0.02685 -0.0224 0.03125 -0.02656 0.03542 C -0.03125 0.04005 -0.03455 0.03866 -0.03906 0.04167 C -0.04983 0.04884 -0.06493 0.06111 -0.07656 0.06458 C -0.08229 0.0662 -0.08802 0.06713 -0.09375 0.06875 C -0.10313 0.075 -0.11129 0.07546 -0.12188 0.07708 C -0.17552 0.07639 -0.22917 0.07778 -0.28281 0.075 C -0.28924 0.07477 -0.29844 0.06042 -0.29844 0.06042 C -0.30625 0.04491 -0.29618 0.06389 -0.30625 0.04792 C -0.31077 0.04074 -0.31129 0.03449 -0.31719 0.02917 C -0.32066 0.02222 -0.32535 0.00787 -0.32969 0.00208 " pathEditMode="relative" ptsTypes="ffffffffffff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03704E-6 C 0.00208 0.01366 0.00729 0.02084 0.01563 0.02917 C 0.01944 0.04422 0.03021 0.05255 0.03906 0.06251 C 0.04479 0.06876 0.05069 0.07802 0.05781 0.08126 C 0.07049 0.08681 0.08299 0.09329 0.09531 0.10001 C 0.10781 0.09931 0.12031 0.09978 0.13281 0.09792 C 0.13507 0.09769 0.13698 0.09491 0.13906 0.09376 C 0.14219 0.09214 0.14844 0.08959 0.14844 0.08959 C 0.15451 0.08149 0.16163 0.07709 0.16875 0.07084 C 0.1724 0.0676 0.175 0.06251 0.17813 0.05834 C 0.18125 0.05417 0.18941 0.04978 0.19375 0.04792 C 0.19531 0.03565 0.19931 0.02663 0.20156 0.01459 C 0.20052 0.01042 0.19844 0.00209 0.19844 0.00209 " pathEditMode="relative" ptsTypes="ffffffffffffA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C -0.00052 0.00764 2.5E-6 0.01551 -0.00156 0.02292 C -0.00226 0.02616 -0.00486 0.02824 -0.00625 0.03125 C -0.0099 0.03912 -0.01146 0.0463 -0.01719 0.05208 C -0.03785 0.07361 -0.06528 0.07894 -0.09063 0.08125 C -0.10729 0.08056 -0.12396 0.08032 -0.14063 0.07917 C -0.14479 0.07894 -0.14844 0.07662 -0.15156 0.07292 C -0.15486 0.06898 -0.16094 0.06042 -0.16094 0.06042 C -0.16354 0.05023 -0.1717 0.03565 -0.17813 0.02917 C -0.18264 0.02454 -0.1875 0.02083 -0.19219 0.01667 C -0.19375 0.01528 -0.19688 0.0125 -0.19688 0.0125 C -0.19792 0.00972 -0.2 0.00417 -0.2 0.00417 " pathEditMode="relative" ptsTypes="fffffffffffA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302 0 " pathEditMode="relative" ptsTypes="AA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8.51852E-6 L -0.06302 8.51852E-6 " pathEditMode="relative" ptsTypes="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7 (повышенный уровень, время – 2 мин)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2620888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Запись числа 381</a:t>
            </a:r>
            <a:r>
              <a:rPr lang="ru-RU" i="1" baseline="-25000" dirty="0" smtClean="0"/>
              <a:t>10</a:t>
            </a:r>
            <a:r>
              <a:rPr lang="ru-RU" i="1" dirty="0" smtClean="0"/>
              <a:t> в системе счисления с основанием N оканчивается на 3 и содержит 3 цифры. Укажите наибольшее возможное основание этой системы счисления N.</a:t>
            </a:r>
            <a:endParaRPr lang="ru-RU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3429000"/>
            <a:ext cx="8568952" cy="30963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 smtClean="0"/>
              <a:t>Решение: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dirty="0" smtClean="0"/>
              <a:t>Так как, остаток </a:t>
            </a:r>
            <a:r>
              <a:rPr lang="ru-RU" sz="3200" dirty="0" smtClean="0"/>
              <a:t>от деления числа 381 на N равен </a:t>
            </a:r>
            <a:r>
              <a:rPr lang="ru-RU" sz="3200" dirty="0" smtClean="0"/>
              <a:t>3, получается что число </a:t>
            </a:r>
            <a:r>
              <a:rPr lang="en-US" sz="3200" dirty="0" smtClean="0"/>
              <a:t>N </a:t>
            </a:r>
            <a:r>
              <a:rPr lang="ru-RU" sz="3200" dirty="0" smtClean="0"/>
              <a:t>должно без остатка делить число 381-3=378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начала определили, что искать будем делитель числа </a:t>
            </a:r>
            <a:r>
              <a:rPr kumimoji="0" lang="ru-RU" sz="3200" b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378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1635</Words>
  <Application>Microsoft Office PowerPoint</Application>
  <PresentationFormat>Экран (4:3)</PresentationFormat>
  <Paragraphs>273</Paragraphs>
  <Slides>18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Microsoft Equation 3.0</vt:lpstr>
      <vt:lpstr>Пример задания: Сколько единиц в двоичной записи числа 1025?  1) 1            2)  2       3)  10  4) 11 </vt:lpstr>
      <vt:lpstr>Решение:</vt:lpstr>
      <vt:lpstr>Между населёнными пунктами A, B, C, D, E, F построены дороги, протяжённость которых приведена в таблице. (Отсутствие числа в таблице означает, что прямой дороги между пунктами нет.)</vt:lpstr>
      <vt:lpstr>Решение:</vt:lpstr>
      <vt:lpstr>А12 (повышенный уровень, время – 5 мин)</vt:lpstr>
      <vt:lpstr>Решение:</vt:lpstr>
      <vt:lpstr>Решение:</vt:lpstr>
      <vt:lpstr>Решение:</vt:lpstr>
      <vt:lpstr>B7 (повышенный уровень, время – 2 мин)</vt:lpstr>
      <vt:lpstr>B7 (повышенный уровень, время – 2 мин)</vt:lpstr>
      <vt:lpstr>B7 (повышенный уровень, время – 2 мин)</vt:lpstr>
      <vt:lpstr>B15 (высокий уровень, время – 10 мин)</vt:lpstr>
      <vt:lpstr>B15 (высокий уровень, время – 10 мин)</vt:lpstr>
      <vt:lpstr>B15 (высокий уровень, время – 10 мин)</vt:lpstr>
      <vt:lpstr>B15 (высокий уровень, время – 10 мин)</vt:lpstr>
      <vt:lpstr>B15 (высокий уровень, время – 10 мин)</vt:lpstr>
      <vt:lpstr>B15 (высокий уровень, время – 10 мин)</vt:lpstr>
      <vt:lpstr>C4 (высокий уровень, время – 55 мин)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 задания: Сколько единиц в двоичной записи числа 1025?  1) 1            2)  2       3)  10  4) 11</dc:title>
  <dc:creator>учитель</dc:creator>
  <cp:lastModifiedBy>учитель</cp:lastModifiedBy>
  <cp:revision>31</cp:revision>
  <dcterms:created xsi:type="dcterms:W3CDTF">2013-01-15T08:41:38Z</dcterms:created>
  <dcterms:modified xsi:type="dcterms:W3CDTF">2013-04-21T16:25:24Z</dcterms:modified>
</cp:coreProperties>
</file>