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95" r:id="rId5"/>
    <p:sldId id="259" r:id="rId6"/>
    <p:sldId id="260" r:id="rId7"/>
    <p:sldId id="265" r:id="rId8"/>
    <p:sldId id="268" r:id="rId9"/>
    <p:sldId id="269" r:id="rId10"/>
    <p:sldId id="270" r:id="rId11"/>
    <p:sldId id="271" r:id="rId12"/>
    <p:sldId id="296" r:id="rId13"/>
    <p:sldId id="273" r:id="rId14"/>
    <p:sldId id="264" r:id="rId15"/>
    <p:sldId id="266" r:id="rId16"/>
    <p:sldId id="286" r:id="rId17"/>
    <p:sldId id="263" r:id="rId18"/>
    <p:sldId id="297" r:id="rId19"/>
    <p:sldId id="277" r:id="rId20"/>
    <p:sldId id="274" r:id="rId21"/>
    <p:sldId id="278" r:id="rId22"/>
    <p:sldId id="283" r:id="rId23"/>
    <p:sldId id="290" r:id="rId24"/>
    <p:sldId id="282" r:id="rId25"/>
    <p:sldId id="291" r:id="rId26"/>
    <p:sldId id="281" r:id="rId27"/>
    <p:sldId id="292" r:id="rId28"/>
    <p:sldId id="280" r:id="rId29"/>
    <p:sldId id="276" r:id="rId30"/>
    <p:sldId id="288" r:id="rId31"/>
    <p:sldId id="298" r:id="rId32"/>
    <p:sldId id="289" r:id="rId33"/>
    <p:sldId id="29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9" autoAdjust="0"/>
    <p:restoredTop sz="94660"/>
  </p:normalViewPr>
  <p:slideViewPr>
    <p:cSldViewPr>
      <p:cViewPr varScale="1">
        <p:scale>
          <a:sx n="68" d="100"/>
          <a:sy n="68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44825"/>
            <a:ext cx="8458200" cy="17281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Разбор задач ЕГЭ 2013 </a:t>
            </a:r>
            <a:br>
              <a:rPr lang="ru-RU" dirty="0" smtClean="0"/>
            </a:br>
            <a:r>
              <a:rPr lang="ru-RU" dirty="0" smtClean="0"/>
              <a:t>(А3, В8 и С1)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200" dirty="0" err="1" smtClean="0"/>
              <a:t>Лисин</a:t>
            </a:r>
            <a:r>
              <a:rPr lang="ru-RU" sz="2200" dirty="0" smtClean="0"/>
              <a:t> Алексей Анатольевич, учитель информатики и ИКТ, МБОУ «Лицей №124»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1628801"/>
            <a:ext cx="8712968" cy="48245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Исходное число х=27.</a:t>
            </a:r>
          </a:p>
          <a:p>
            <a:r>
              <a:rPr lang="ru-RU" sz="2400" dirty="0" smtClean="0"/>
              <a:t>В результате выполнения данной программы получили два числа а=2,  </a:t>
            </a:r>
            <a:r>
              <a:rPr lang="en-US" sz="2400" dirty="0" smtClean="0"/>
              <a:t>b</a:t>
            </a:r>
            <a:r>
              <a:rPr lang="ru-RU" sz="2400" dirty="0" smtClean="0"/>
              <a:t>=14.</a:t>
            </a:r>
          </a:p>
          <a:p>
            <a:r>
              <a:rPr lang="ru-RU" sz="2400" dirty="0" smtClean="0"/>
              <a:t>а – это кол-во цифр числа х.</a:t>
            </a:r>
          </a:p>
          <a:p>
            <a:r>
              <a:rPr lang="en-US" sz="2400" dirty="0" smtClean="0"/>
              <a:t>b</a:t>
            </a:r>
            <a:r>
              <a:rPr lang="ru-RU" sz="2400" dirty="0" smtClean="0"/>
              <a:t> </a:t>
            </a:r>
            <a:r>
              <a:rPr lang="en-US" sz="2400" dirty="0" smtClean="0"/>
              <a:t>– </a:t>
            </a:r>
            <a:r>
              <a:rPr lang="ru-RU" sz="2400" dirty="0" smtClean="0"/>
              <a:t>это произведение цифр исходного числа </a:t>
            </a:r>
            <a:r>
              <a:rPr lang="en-US" sz="2400" dirty="0" smtClean="0"/>
              <a:t>x </a:t>
            </a:r>
            <a:r>
              <a:rPr lang="ru-RU" sz="2400" dirty="0" smtClean="0"/>
              <a:t> </a:t>
            </a:r>
            <a:r>
              <a:rPr lang="en-US" sz="2400" dirty="0" smtClean="0"/>
              <a:t>(</a:t>
            </a:r>
            <a:r>
              <a:rPr lang="ru-RU" sz="2400" dirty="0" smtClean="0"/>
              <a:t>т.к. </a:t>
            </a:r>
            <a:r>
              <a:rPr lang="en-US" sz="2400" dirty="0" smtClean="0"/>
              <a:t>b=14</a:t>
            </a:r>
            <a:r>
              <a:rPr lang="ru-RU" sz="2400" dirty="0" smtClean="0"/>
              <a:t>, то 14=</a:t>
            </a:r>
            <a:r>
              <a:rPr lang="en-US" sz="2400" dirty="0" smtClean="0"/>
              <a:t>2 * </a:t>
            </a:r>
            <a:r>
              <a:rPr lang="ru-RU" sz="2400" dirty="0" smtClean="0"/>
              <a:t>7,  14</a:t>
            </a:r>
            <a:r>
              <a:rPr lang="en-US" sz="2400" dirty="0" smtClean="0"/>
              <a:t>= </a:t>
            </a:r>
            <a:r>
              <a:rPr lang="ru-RU" sz="2400" dirty="0" smtClean="0"/>
              <a:t>7 * 2,  14= 3 * 4,   14 = 4*3).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Поэтому исходное число может быть равно 27, 72, 34 или 43.</a:t>
            </a:r>
          </a:p>
          <a:p>
            <a:r>
              <a:rPr lang="ru-RU" sz="2400" dirty="0" smtClean="0"/>
              <a:t>По условию, число должно быть наименьшим, т.о. первоначальное число равно 27.</a:t>
            </a:r>
            <a:endParaRPr lang="ru-RU" sz="24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81000" y="476672"/>
            <a:ext cx="8382000" cy="10081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Разбор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задачи: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628801"/>
            <a:ext cx="3614936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x, a, b: integer;</a:t>
            </a:r>
          </a:p>
          <a:p>
            <a:pPr>
              <a:buNone/>
            </a:pPr>
            <a:r>
              <a:rPr lang="en-US" sz="2400" dirty="0" smtClean="0"/>
              <a:t>Begin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readln</a:t>
            </a:r>
            <a:r>
              <a:rPr lang="en-US" sz="2400" dirty="0" smtClean="0"/>
              <a:t> (x);</a:t>
            </a:r>
            <a:r>
              <a:rPr lang="ru-RU" sz="2400" dirty="0" smtClean="0"/>
              <a:t>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a:=0;   b:=1;</a:t>
            </a:r>
          </a:p>
          <a:p>
            <a:pPr>
              <a:buNone/>
            </a:pPr>
            <a:r>
              <a:rPr lang="en-US" sz="2400" dirty="0" smtClean="0"/>
              <a:t>  while x&gt;0  do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begin</a:t>
            </a:r>
          </a:p>
          <a:p>
            <a:pPr>
              <a:buNone/>
            </a:pPr>
            <a:r>
              <a:rPr lang="en-US" sz="2400" dirty="0" smtClean="0"/>
              <a:t>         a:=a+1;</a:t>
            </a:r>
            <a:r>
              <a:rPr lang="ru-RU" sz="2400" dirty="0" smtClean="0"/>
              <a:t>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    b:=b*(x mod 10);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    x:= x div 10;</a:t>
            </a:r>
          </a:p>
          <a:p>
            <a:pPr>
              <a:buNone/>
            </a:pPr>
            <a:r>
              <a:rPr lang="en-US" sz="2400" dirty="0" smtClean="0"/>
              <a:t>     end;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(a);   write(b);</a:t>
            </a:r>
          </a:p>
          <a:p>
            <a:pPr>
              <a:buNone/>
            </a:pPr>
            <a:r>
              <a:rPr lang="en-US" sz="2400" dirty="0" smtClean="0"/>
              <a:t>End.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8" name="Содержимое 4"/>
          <p:cNvSpPr>
            <a:spLocks noGrp="1"/>
          </p:cNvSpPr>
          <p:nvPr>
            <p:ph sz="quarter" idx="2"/>
          </p:nvPr>
        </p:nvSpPr>
        <p:spPr>
          <a:xfrm>
            <a:off x="3995936" y="1700808"/>
            <a:ext cx="4968552" cy="496591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81000" y="476672"/>
            <a:ext cx="8382000" cy="10081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условию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a= 2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b=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21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628801"/>
            <a:ext cx="3614936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x, a, b: integer;</a:t>
            </a:r>
          </a:p>
          <a:p>
            <a:pPr>
              <a:buNone/>
            </a:pPr>
            <a:r>
              <a:rPr lang="en-US" sz="2400" dirty="0" smtClean="0"/>
              <a:t>Begin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readln</a:t>
            </a:r>
            <a:r>
              <a:rPr lang="en-US" sz="2400" dirty="0" smtClean="0"/>
              <a:t> (x);</a:t>
            </a:r>
            <a:r>
              <a:rPr lang="ru-RU" sz="2400" dirty="0" smtClean="0"/>
              <a:t>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a:=0;   b:=1;</a:t>
            </a:r>
          </a:p>
          <a:p>
            <a:pPr>
              <a:buNone/>
            </a:pPr>
            <a:r>
              <a:rPr lang="en-US" sz="2400" dirty="0" smtClean="0"/>
              <a:t>  while x&gt;0  do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begin</a:t>
            </a:r>
          </a:p>
          <a:p>
            <a:pPr>
              <a:buNone/>
            </a:pPr>
            <a:r>
              <a:rPr lang="en-US" sz="2400" dirty="0" smtClean="0"/>
              <a:t>         a:=a+1;</a:t>
            </a:r>
            <a:r>
              <a:rPr lang="ru-RU" sz="2400" dirty="0" smtClean="0"/>
              <a:t>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    b:=b*(x mod 10);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    x:= x div 10;</a:t>
            </a:r>
          </a:p>
          <a:p>
            <a:pPr>
              <a:buNone/>
            </a:pPr>
            <a:r>
              <a:rPr lang="en-US" sz="2400" dirty="0" smtClean="0"/>
              <a:t>     end;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(a);   write(b);</a:t>
            </a:r>
          </a:p>
          <a:p>
            <a:pPr>
              <a:buNone/>
            </a:pPr>
            <a:r>
              <a:rPr lang="en-US" sz="2400" dirty="0" smtClean="0"/>
              <a:t>End.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8" name="Содержимое 4"/>
          <p:cNvSpPr>
            <a:spLocks noGrp="1"/>
          </p:cNvSpPr>
          <p:nvPr>
            <p:ph sz="quarter" idx="2"/>
          </p:nvPr>
        </p:nvSpPr>
        <p:spPr>
          <a:xfrm>
            <a:off x="3995936" y="1700808"/>
            <a:ext cx="4968552" cy="496591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Цикл выполняется 2 раза =</a:t>
            </a:r>
            <a:r>
              <a:rPr lang="en-US" sz="2400" dirty="0" smtClean="0"/>
              <a:t>&gt; </a:t>
            </a:r>
            <a:r>
              <a:rPr lang="ru-RU" sz="2400" dirty="0" smtClean="0"/>
              <a:t>число двузначное.</a:t>
            </a:r>
          </a:p>
          <a:p>
            <a:r>
              <a:rPr lang="en-US" sz="2400" dirty="0" smtClean="0"/>
              <a:t>b </a:t>
            </a:r>
            <a:r>
              <a:rPr lang="ru-RU" sz="2400" dirty="0" smtClean="0"/>
              <a:t>это произведение цифр исходного числа, т.е. 21= 3*7 или 7*3.</a:t>
            </a:r>
          </a:p>
          <a:p>
            <a:r>
              <a:rPr lang="ru-RU" sz="2400" dirty="0" smtClean="0"/>
              <a:t>Т.о. исходное число 37 или 73.</a:t>
            </a:r>
          </a:p>
          <a:p>
            <a:r>
              <a:rPr lang="ru-RU" sz="2400" dirty="0" smtClean="0"/>
              <a:t>Минимальное  из этих чисел 37.</a:t>
            </a:r>
          </a:p>
          <a:p>
            <a:endParaRPr lang="ru-RU" sz="2400" dirty="0" smtClean="0"/>
          </a:p>
          <a:p>
            <a:r>
              <a:rPr lang="ru-RU" sz="2400" dirty="0" smtClean="0"/>
              <a:t>Ответ 37.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81000" y="476672"/>
            <a:ext cx="8382000" cy="100811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условию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a= 2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b=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21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С1: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628800"/>
            <a:ext cx="6779096" cy="494573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Требовалось написать программу, при выполнении которой  с  клавиатуры  считывается  координата точки  на  прямой (</a:t>
            </a:r>
            <a:r>
              <a:rPr lang="ru-RU" sz="1800" dirty="0" err="1" smtClean="0"/>
              <a:t>x</a:t>
            </a:r>
            <a:r>
              <a:rPr lang="ru-RU" sz="1800" dirty="0" smtClean="0"/>
              <a:t> –  действительное  число)  и определяется принадлежность этой точки одному из выделенных отрезков В и D (включая границы). Программист  торопился  и  написал  программу неправильно.</a:t>
            </a:r>
          </a:p>
          <a:p>
            <a:endParaRPr lang="ru-RU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99191"/>
            <a:ext cx="4104455" cy="345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00808"/>
            <a:ext cx="1944306" cy="68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С1: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628800"/>
            <a:ext cx="6779096" cy="494573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Требовалось написать программу, при выполнении которой  с  клавиатуры  считывается  координата точки  на  прямой (</a:t>
            </a:r>
            <a:r>
              <a:rPr lang="ru-RU" sz="1800" dirty="0" err="1" smtClean="0"/>
              <a:t>x</a:t>
            </a:r>
            <a:r>
              <a:rPr lang="ru-RU" sz="1800" dirty="0" smtClean="0"/>
              <a:t> –  действительное  число)  и определяется принадлежность этой точки одному из выделенных отрезков В и D (включая границы). Программист  торопился  и  написал  программу неправильно.</a:t>
            </a:r>
          </a:p>
          <a:p>
            <a:endParaRPr lang="ru-RU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3141" y="3456383"/>
            <a:ext cx="4245083" cy="322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00808"/>
            <a:ext cx="1944306" cy="68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1.  Перерисуйте  и  заполните  таблицу,  которая  показывает,  как  работает программа при аргументах, принадлежащих различным областям (A, B, C, D </a:t>
            </a:r>
            <a:br>
              <a:rPr lang="ru-RU" sz="2400" dirty="0" smtClean="0"/>
            </a:br>
            <a:r>
              <a:rPr lang="ru-RU" sz="2400" dirty="0" smtClean="0"/>
              <a:t>и E). Границы (точки –3, 1, 5 и 9) принадлежат заштрихованным областям (B и D соответственно).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036664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296144"/>
                <a:gridCol w="1368152"/>
                <a:gridCol w="1368152"/>
                <a:gridCol w="1512168"/>
                <a:gridCol w="1882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1 (</a:t>
                      </a:r>
                      <a:r>
                        <a:rPr lang="en-US" baseline="0" dirty="0" smtClean="0"/>
                        <a:t>x&gt;=-3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2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x&lt;=9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3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x&gt;=1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</a:t>
                      </a:r>
                      <a:r>
                        <a:rPr lang="ru-RU" baseline="0" dirty="0" smtClean="0"/>
                        <a:t> выведет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 обрабатывается верно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x: real;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(x);</a:t>
            </a:r>
          </a:p>
          <a:p>
            <a:pPr>
              <a:buNone/>
            </a:pPr>
            <a:r>
              <a:rPr lang="en-US" dirty="0" smtClean="0"/>
              <a:t>  if  x&gt;=-3 then </a:t>
            </a:r>
          </a:p>
          <a:p>
            <a:pPr>
              <a:buNone/>
            </a:pPr>
            <a:r>
              <a:rPr lang="en-US" dirty="0" smtClean="0"/>
              <a:t>       if x&lt;=9 then</a:t>
            </a:r>
          </a:p>
          <a:p>
            <a:pPr>
              <a:buNone/>
            </a:pPr>
            <a:r>
              <a:rPr lang="en-US" dirty="0" smtClean="0"/>
              <a:t>             if x&gt;1 then </a:t>
            </a:r>
          </a:p>
          <a:p>
            <a:pPr>
              <a:buNone/>
            </a:pPr>
            <a:r>
              <a:rPr lang="en-US" dirty="0" smtClean="0"/>
              <a:t>                 write (‘</a:t>
            </a:r>
            <a:r>
              <a:rPr lang="ru-RU" dirty="0" smtClean="0"/>
              <a:t>не принадлежит</a:t>
            </a:r>
            <a:r>
              <a:rPr lang="en-US" dirty="0" smtClean="0"/>
              <a:t>’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en-US" dirty="0" smtClean="0"/>
              <a:t>else  </a:t>
            </a:r>
          </a:p>
          <a:p>
            <a:pPr>
              <a:buNone/>
            </a:pPr>
            <a:r>
              <a:rPr lang="en-US" dirty="0" smtClean="0"/>
              <a:t>                 write (‘</a:t>
            </a:r>
            <a:r>
              <a:rPr lang="ru-RU" dirty="0" smtClean="0"/>
              <a:t>принадлежит</a:t>
            </a:r>
            <a:r>
              <a:rPr lang="en-US" dirty="0" smtClean="0"/>
              <a:t>’)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ешение 3"/>
          <p:cNvSpPr/>
          <p:nvPr/>
        </p:nvSpPr>
        <p:spPr>
          <a:xfrm>
            <a:off x="4355976" y="1988840"/>
            <a:ext cx="1728192" cy="86409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x&gt;=-3 </a:t>
            </a:r>
            <a:endParaRPr lang="ru-RU" dirty="0"/>
          </a:p>
        </p:txBody>
      </p:sp>
      <p:sp>
        <p:nvSpPr>
          <p:cNvPr id="5" name="Блок-схема: решение 4"/>
          <p:cNvSpPr/>
          <p:nvPr/>
        </p:nvSpPr>
        <p:spPr>
          <a:xfrm>
            <a:off x="3275856" y="2852936"/>
            <a:ext cx="1728192" cy="86409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x&lt;=9 </a:t>
            </a:r>
            <a:endParaRPr lang="ru-RU" dirty="0"/>
          </a:p>
        </p:txBody>
      </p:sp>
      <p:sp>
        <p:nvSpPr>
          <p:cNvPr id="6" name="Блок-схема: решение 5"/>
          <p:cNvSpPr/>
          <p:nvPr/>
        </p:nvSpPr>
        <p:spPr>
          <a:xfrm>
            <a:off x="2339752" y="3789040"/>
            <a:ext cx="1728192" cy="86409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x&gt;1 </a:t>
            </a:r>
            <a:endParaRPr lang="ru-RU" dirty="0"/>
          </a:p>
        </p:txBody>
      </p:sp>
      <p:cxnSp>
        <p:nvCxnSpPr>
          <p:cNvPr id="7" name="Соединительная линия уступом 13"/>
          <p:cNvCxnSpPr>
            <a:stCxn id="5" idx="1"/>
          </p:cNvCxnSpPr>
          <p:nvPr/>
        </p:nvCxnSpPr>
        <p:spPr>
          <a:xfrm rot="10800000" flipV="1">
            <a:off x="3203848" y="3284984"/>
            <a:ext cx="72008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ная линия уступом 13"/>
          <p:cNvCxnSpPr>
            <a:stCxn id="4" idx="1"/>
          </p:cNvCxnSpPr>
          <p:nvPr/>
        </p:nvCxnSpPr>
        <p:spPr>
          <a:xfrm rot="10800000" flipV="1">
            <a:off x="4139952" y="2420888"/>
            <a:ext cx="216024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13"/>
          <p:cNvCxnSpPr/>
          <p:nvPr/>
        </p:nvCxnSpPr>
        <p:spPr>
          <a:xfrm rot="10800000" flipV="1">
            <a:off x="2267744" y="4221088"/>
            <a:ext cx="72008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403648" y="4725144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принадлежит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4725144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принадлежит</a:t>
            </a:r>
            <a:endParaRPr lang="ru-RU" dirty="0"/>
          </a:p>
        </p:txBody>
      </p:sp>
      <p:cxnSp>
        <p:nvCxnSpPr>
          <p:cNvPr id="12" name="Соединительная линия уступом 13"/>
          <p:cNvCxnSpPr>
            <a:stCxn id="6" idx="3"/>
          </p:cNvCxnSpPr>
          <p:nvPr/>
        </p:nvCxnSpPr>
        <p:spPr>
          <a:xfrm>
            <a:off x="4067944" y="4221088"/>
            <a:ext cx="360040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3"/>
          <p:cNvCxnSpPr/>
          <p:nvPr/>
        </p:nvCxnSpPr>
        <p:spPr>
          <a:xfrm rot="16200000" flipH="1">
            <a:off x="3743908" y="4545124"/>
            <a:ext cx="3096344" cy="576064"/>
          </a:xfrm>
          <a:prstGeom prst="bentConnector3">
            <a:avLst>
              <a:gd name="adj1" fmla="val -123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H="1">
            <a:off x="4463988" y="3969060"/>
            <a:ext cx="3744416" cy="648072"/>
          </a:xfrm>
          <a:prstGeom prst="bentConnector3">
            <a:avLst>
              <a:gd name="adj1" fmla="val -3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3"/>
          <p:cNvCxnSpPr>
            <a:stCxn id="10" idx="2"/>
          </p:cNvCxnSpPr>
          <p:nvPr/>
        </p:nvCxnSpPr>
        <p:spPr>
          <a:xfrm rot="16200000" flipH="1">
            <a:off x="1925706" y="5823266"/>
            <a:ext cx="792088" cy="36004"/>
          </a:xfrm>
          <a:prstGeom prst="bentConnector3">
            <a:avLst>
              <a:gd name="adj1" fmla="val -70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3"/>
          <p:cNvCxnSpPr/>
          <p:nvPr/>
        </p:nvCxnSpPr>
        <p:spPr>
          <a:xfrm rot="16200000" flipH="1">
            <a:off x="3761910" y="5823266"/>
            <a:ext cx="792088" cy="36004"/>
          </a:xfrm>
          <a:prstGeom prst="bentConnector3">
            <a:avLst>
              <a:gd name="adj1" fmla="val -146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3"/>
          <p:cNvCxnSpPr/>
          <p:nvPr/>
        </p:nvCxnSpPr>
        <p:spPr>
          <a:xfrm rot="16200000" flipH="1">
            <a:off x="4770022" y="1574794"/>
            <a:ext cx="792088" cy="36004"/>
          </a:xfrm>
          <a:prstGeom prst="bentConnector3">
            <a:avLst>
              <a:gd name="adj1" fmla="val -70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Разбор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Выбираем число из каждой области (например: А число -4, В число -2, С число 2 …).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Проверяем работу программы с каждым из этих чисел.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Внимательно заполняем таблицу результатов.</a:t>
            </a:r>
            <a:endParaRPr lang="ru-RU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124744"/>
            <a:ext cx="30640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А3: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Дан фрагмент таблицы истинности выражения F.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Каким из приведённых ниже выражений может быть F?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1)  ¬x1 ^ x2 ^ ¬x3 ^ x4 ^ x5 ^ ¬x6 ^ ¬x7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2)  ¬x1 v x2 v ¬x3 v x4 v ¬x5 v ¬x6 v x7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3)  x1 ^ ¬x2 ^ x3 ^ ¬x4 ^ x5 ^ x6 ^ ¬x7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4)  x1 v ¬x2 v x3 v ¬x4 v ¬x5 v x6 v ¬x7 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265" y="2348880"/>
            <a:ext cx="658109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Возьмём число из области «А» (например -4)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x: real;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(x);</a:t>
            </a:r>
          </a:p>
          <a:p>
            <a:pPr>
              <a:buNone/>
            </a:pPr>
            <a:r>
              <a:rPr lang="en-US" dirty="0" smtClean="0"/>
              <a:t>  if  x&gt;=-3 then </a:t>
            </a:r>
          </a:p>
          <a:p>
            <a:pPr>
              <a:buNone/>
            </a:pPr>
            <a:r>
              <a:rPr lang="en-US" dirty="0" smtClean="0"/>
              <a:t>       if x&lt;=9 then</a:t>
            </a:r>
          </a:p>
          <a:p>
            <a:pPr>
              <a:buNone/>
            </a:pPr>
            <a:r>
              <a:rPr lang="en-US" dirty="0" smtClean="0"/>
              <a:t>             if x&gt;1 then write (‘</a:t>
            </a:r>
            <a:r>
              <a:rPr lang="ru-RU" dirty="0" smtClean="0"/>
              <a:t>не принадлежит</a:t>
            </a:r>
            <a:r>
              <a:rPr lang="en-US" dirty="0" smtClean="0"/>
              <a:t>’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  <a:r>
              <a:rPr lang="en-US" dirty="0" smtClean="0"/>
              <a:t>else  write (‘</a:t>
            </a:r>
            <a:r>
              <a:rPr lang="ru-RU" dirty="0" smtClean="0"/>
              <a:t>принадлежит</a:t>
            </a:r>
            <a:r>
              <a:rPr lang="en-US" dirty="0" smtClean="0"/>
              <a:t>’)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 </a:t>
            </a:r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2408" y="1988840"/>
            <a:ext cx="30640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5508104" y="1412776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296144"/>
                <a:gridCol w="1368152"/>
                <a:gridCol w="1368152"/>
                <a:gridCol w="1512168"/>
                <a:gridCol w="1882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1 (</a:t>
                      </a:r>
                      <a:r>
                        <a:rPr lang="en-US" baseline="0" dirty="0" smtClean="0"/>
                        <a:t>x&gt;=-3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2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x&lt;=9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3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x&gt;=1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</a:t>
                      </a:r>
                      <a:r>
                        <a:rPr lang="ru-RU" baseline="0" dirty="0" smtClean="0"/>
                        <a:t> выведет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 обрабатывается верно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Возьмём число из области «В» (например -2)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x: real;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(x);</a:t>
            </a:r>
          </a:p>
          <a:p>
            <a:pPr>
              <a:buNone/>
            </a:pPr>
            <a:r>
              <a:rPr lang="en-US" dirty="0" smtClean="0"/>
              <a:t>  if  x&gt;=-3 then </a:t>
            </a:r>
          </a:p>
          <a:p>
            <a:pPr>
              <a:buNone/>
            </a:pPr>
            <a:r>
              <a:rPr lang="en-US" dirty="0" smtClean="0"/>
              <a:t>       if x&lt;=9 then</a:t>
            </a:r>
          </a:p>
          <a:p>
            <a:pPr>
              <a:buNone/>
            </a:pPr>
            <a:r>
              <a:rPr lang="en-US" dirty="0" smtClean="0"/>
              <a:t>             if x&gt;1 then write (‘</a:t>
            </a:r>
            <a:r>
              <a:rPr lang="ru-RU" dirty="0" smtClean="0"/>
              <a:t>не принадлежит</a:t>
            </a:r>
            <a:r>
              <a:rPr lang="en-US" dirty="0" smtClean="0"/>
              <a:t>’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  <a:r>
              <a:rPr lang="en-US" dirty="0" smtClean="0"/>
              <a:t>else  write (‘</a:t>
            </a:r>
            <a:r>
              <a:rPr lang="ru-RU" dirty="0" smtClean="0"/>
              <a:t>принадлежит</a:t>
            </a:r>
            <a:r>
              <a:rPr lang="en-US" dirty="0" smtClean="0"/>
              <a:t>’)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 </a:t>
            </a:r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2408" y="1988840"/>
            <a:ext cx="30640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6084168" y="1412776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296144"/>
                <a:gridCol w="1368152"/>
                <a:gridCol w="1368152"/>
                <a:gridCol w="1512168"/>
                <a:gridCol w="1882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1 (</a:t>
                      </a:r>
                      <a:r>
                        <a:rPr lang="en-US" baseline="0" dirty="0" smtClean="0"/>
                        <a:t>x&gt;=-3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2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x&lt;=9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3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x&gt;=1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</a:t>
                      </a:r>
                      <a:r>
                        <a:rPr lang="ru-RU" baseline="0" dirty="0" smtClean="0"/>
                        <a:t> выведет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 обрабатывается верно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Принадлежит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Возьмём число из области «С» (например 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x: real;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(x);</a:t>
            </a:r>
          </a:p>
          <a:p>
            <a:pPr>
              <a:buNone/>
            </a:pPr>
            <a:r>
              <a:rPr lang="en-US" dirty="0" smtClean="0"/>
              <a:t>  if  x&gt;=-3 then </a:t>
            </a:r>
          </a:p>
          <a:p>
            <a:pPr>
              <a:buNone/>
            </a:pPr>
            <a:r>
              <a:rPr lang="en-US" dirty="0" smtClean="0"/>
              <a:t>       if x&lt;=9 then</a:t>
            </a:r>
          </a:p>
          <a:p>
            <a:pPr>
              <a:buNone/>
            </a:pPr>
            <a:r>
              <a:rPr lang="en-US" dirty="0" smtClean="0"/>
              <a:t>             if x&gt;1 then write (‘</a:t>
            </a:r>
            <a:r>
              <a:rPr lang="ru-RU" dirty="0" smtClean="0"/>
              <a:t>не принадлежит</a:t>
            </a:r>
            <a:r>
              <a:rPr lang="en-US" dirty="0" smtClean="0"/>
              <a:t>’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  <a:r>
              <a:rPr lang="en-US" dirty="0" smtClean="0"/>
              <a:t>else  write (‘</a:t>
            </a:r>
            <a:r>
              <a:rPr lang="ru-RU" dirty="0" smtClean="0"/>
              <a:t>принадлежит</a:t>
            </a:r>
            <a:r>
              <a:rPr lang="en-US" dirty="0" smtClean="0"/>
              <a:t>’)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 </a:t>
            </a:r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2408" y="1988840"/>
            <a:ext cx="30640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6660232" y="1412776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296144"/>
                <a:gridCol w="1368152"/>
                <a:gridCol w="1368152"/>
                <a:gridCol w="1512168"/>
                <a:gridCol w="1882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1 (</a:t>
                      </a:r>
                      <a:r>
                        <a:rPr lang="en-US" baseline="0" dirty="0" smtClean="0"/>
                        <a:t>x&gt;=-3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2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x&lt;=9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3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x&gt;=1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</a:t>
                      </a:r>
                      <a:r>
                        <a:rPr lang="ru-RU" baseline="0" dirty="0" smtClean="0"/>
                        <a:t> выведет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 обрабатывается верно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Принадлежит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принадлежат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Возьмём число из области «</a:t>
            </a:r>
            <a:r>
              <a:rPr lang="en-US" dirty="0" smtClean="0"/>
              <a:t>D</a:t>
            </a:r>
            <a:r>
              <a:rPr lang="ru-RU" dirty="0" smtClean="0"/>
              <a:t>» (например </a:t>
            </a:r>
            <a:r>
              <a:rPr lang="en-US" dirty="0" smtClean="0"/>
              <a:t>8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x: real;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(x);</a:t>
            </a:r>
          </a:p>
          <a:p>
            <a:pPr>
              <a:buNone/>
            </a:pPr>
            <a:r>
              <a:rPr lang="en-US" dirty="0" smtClean="0"/>
              <a:t>  if  x&gt;=-3 then </a:t>
            </a:r>
          </a:p>
          <a:p>
            <a:pPr>
              <a:buNone/>
            </a:pPr>
            <a:r>
              <a:rPr lang="en-US" dirty="0" smtClean="0"/>
              <a:t>       if x&lt;=9 then</a:t>
            </a:r>
          </a:p>
          <a:p>
            <a:pPr>
              <a:buNone/>
            </a:pPr>
            <a:r>
              <a:rPr lang="en-US" dirty="0" smtClean="0"/>
              <a:t>             if x&gt;1 then write (‘</a:t>
            </a:r>
            <a:r>
              <a:rPr lang="ru-RU" dirty="0" smtClean="0"/>
              <a:t>не принадлежит</a:t>
            </a:r>
            <a:r>
              <a:rPr lang="en-US" dirty="0" smtClean="0"/>
              <a:t>’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  <a:r>
              <a:rPr lang="en-US" dirty="0" smtClean="0"/>
              <a:t>else  write (‘</a:t>
            </a:r>
            <a:r>
              <a:rPr lang="ru-RU" dirty="0" smtClean="0"/>
              <a:t>принадлежит</a:t>
            </a:r>
            <a:r>
              <a:rPr lang="en-US" dirty="0" smtClean="0"/>
              <a:t>’)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 </a:t>
            </a:r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2408" y="1988840"/>
            <a:ext cx="30640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7236296" y="1412776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296144"/>
                <a:gridCol w="1368152"/>
                <a:gridCol w="1368152"/>
                <a:gridCol w="1512168"/>
                <a:gridCol w="1882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1 (</a:t>
                      </a:r>
                      <a:r>
                        <a:rPr lang="en-US" baseline="0" dirty="0" smtClean="0"/>
                        <a:t>x&gt;=-3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2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x&lt;=9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3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x&gt;=1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</a:t>
                      </a:r>
                      <a:r>
                        <a:rPr lang="ru-RU" baseline="0" dirty="0" smtClean="0"/>
                        <a:t> выведет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 обрабатывается верно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Принадлежит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принадлежат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принадлежит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Возьмём число из области «</a:t>
            </a:r>
            <a:r>
              <a:rPr lang="en-US" dirty="0" smtClean="0"/>
              <a:t>E</a:t>
            </a:r>
            <a:r>
              <a:rPr lang="ru-RU" dirty="0" smtClean="0"/>
              <a:t>» (например </a:t>
            </a:r>
            <a:r>
              <a:rPr lang="en-US" dirty="0" smtClean="0"/>
              <a:t>10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x: real;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(x);</a:t>
            </a:r>
          </a:p>
          <a:p>
            <a:pPr>
              <a:buNone/>
            </a:pPr>
            <a:r>
              <a:rPr lang="en-US" dirty="0" smtClean="0"/>
              <a:t>  if  x&gt;=-3 then </a:t>
            </a:r>
          </a:p>
          <a:p>
            <a:pPr>
              <a:buNone/>
            </a:pPr>
            <a:r>
              <a:rPr lang="en-US" dirty="0" smtClean="0"/>
              <a:t>       if x&lt;=9 then</a:t>
            </a:r>
          </a:p>
          <a:p>
            <a:pPr>
              <a:buNone/>
            </a:pPr>
            <a:r>
              <a:rPr lang="en-US" dirty="0" smtClean="0"/>
              <a:t>             if x&gt;1 then write (‘</a:t>
            </a:r>
            <a:r>
              <a:rPr lang="ru-RU" dirty="0" smtClean="0"/>
              <a:t>не принадлежит</a:t>
            </a:r>
            <a:r>
              <a:rPr lang="en-US" dirty="0" smtClean="0"/>
              <a:t>’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</a:t>
            </a:r>
            <a:r>
              <a:rPr lang="en-US" dirty="0" smtClean="0"/>
              <a:t>else  write (‘</a:t>
            </a:r>
            <a:r>
              <a:rPr lang="ru-RU" dirty="0" smtClean="0"/>
              <a:t>принадлежит</a:t>
            </a:r>
            <a:r>
              <a:rPr lang="en-US" dirty="0" smtClean="0"/>
              <a:t>’)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 </a:t>
            </a:r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2408" y="1988840"/>
            <a:ext cx="30640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7884368" y="1412776"/>
            <a:ext cx="0" cy="5760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2249488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296144"/>
                <a:gridCol w="1368152"/>
                <a:gridCol w="1368152"/>
                <a:gridCol w="1512168"/>
                <a:gridCol w="1882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1 (</a:t>
                      </a:r>
                      <a:r>
                        <a:rPr lang="en-US" baseline="0" dirty="0" smtClean="0"/>
                        <a:t>x&gt;=-3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2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x&lt;=9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Условие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3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x&gt;=1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</a:t>
                      </a:r>
                      <a:r>
                        <a:rPr lang="ru-RU" baseline="0" dirty="0" smtClean="0"/>
                        <a:t> выведет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 обрабатывается верно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принадлежит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принадлежит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принадлежит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--------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8944"/>
            <a:ext cx="8229600" cy="773832"/>
          </a:xfrm>
        </p:spPr>
        <p:txBody>
          <a:bodyPr/>
          <a:lstStyle/>
          <a:p>
            <a:r>
              <a:rPr lang="ru-RU" dirty="0" smtClean="0"/>
              <a:t>Задание А3: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3068960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smtClean="0"/>
              <a:t>1)  ¬x1 ^ x2 ^ ¬x3 ^ x4 ^ x5 ^ ¬x6 ^ ¬</a:t>
            </a:r>
            <a:r>
              <a:rPr lang="en-US" sz="2000" dirty="0" smtClean="0"/>
              <a:t>x7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2)  ¬x1 v x2 v ¬x3 v x4 v ¬x5 v ¬x6 v x7 </a:t>
            </a:r>
          </a:p>
          <a:p>
            <a:pPr>
              <a:buNone/>
            </a:pPr>
            <a:r>
              <a:rPr lang="en-US" sz="2000" dirty="0" smtClean="0"/>
              <a:t>3)  x1 ^ ¬x2 ^ x3 ^ ¬x4 ^ x5 ^ x6 ^ ¬</a:t>
            </a:r>
            <a:r>
              <a:rPr lang="en-US" sz="2000" dirty="0" smtClean="0"/>
              <a:t>x7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4)  x1 v ¬x2 v x3 v ¬x4 v ¬x5 v x6 v ¬x7 </a:t>
            </a:r>
            <a:endParaRPr lang="ru-RU" sz="2000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4725144"/>
          <a:ext cx="8229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ru-RU" dirty="0" smtClean="0"/>
              <a:t>Исключить случаи неправильной работы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2408" y="1988840"/>
            <a:ext cx="30640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ru-RU" dirty="0" smtClean="0"/>
              <a:t>Исключить случаи неправильной работы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x: real;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(x);</a:t>
            </a:r>
          </a:p>
          <a:p>
            <a:pPr>
              <a:buNone/>
            </a:pPr>
            <a:r>
              <a:rPr lang="en-US" dirty="0" smtClean="0"/>
              <a:t>  if  </a:t>
            </a:r>
            <a:r>
              <a:rPr lang="en-US" dirty="0" smtClean="0">
                <a:solidFill>
                  <a:srgbClr val="C00000"/>
                </a:solidFill>
              </a:rPr>
              <a:t>(x&gt;=-3) and </a:t>
            </a:r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x&lt;=</a:t>
            </a:r>
            <a:r>
              <a:rPr lang="ru-RU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C00000"/>
                </a:solidFill>
              </a:rPr>
              <a:t>or (x&gt;=5) and (x&lt;=9) </a:t>
            </a:r>
            <a:r>
              <a:rPr lang="en-US" dirty="0" smtClean="0"/>
              <a:t>then</a:t>
            </a:r>
          </a:p>
          <a:p>
            <a:pPr>
              <a:buNone/>
            </a:pPr>
            <a:r>
              <a:rPr lang="en-US" dirty="0" smtClean="0"/>
              <a:t>             write (‘</a:t>
            </a:r>
            <a:r>
              <a:rPr lang="ru-RU" dirty="0" smtClean="0"/>
              <a:t>принадлежит</a:t>
            </a:r>
            <a:r>
              <a:rPr lang="en-US" dirty="0" smtClean="0"/>
              <a:t>’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en-US" dirty="0" smtClean="0"/>
              <a:t>else  write (‘</a:t>
            </a:r>
            <a:r>
              <a:rPr lang="ru-RU" dirty="0" smtClean="0"/>
              <a:t>не</a:t>
            </a:r>
            <a:r>
              <a:rPr lang="en-US" dirty="0" smtClean="0"/>
              <a:t> </a:t>
            </a:r>
            <a:r>
              <a:rPr lang="ru-RU" dirty="0" smtClean="0"/>
              <a:t>принадлежит</a:t>
            </a:r>
            <a:r>
              <a:rPr lang="en-US" dirty="0" smtClean="0"/>
              <a:t>’);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2408" y="1988840"/>
            <a:ext cx="30640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if x&gt;=-3 then </a:t>
            </a:r>
          </a:p>
          <a:p>
            <a:pPr>
              <a:buNone/>
            </a:pPr>
            <a:r>
              <a:rPr lang="en-US" dirty="0" smtClean="0"/>
              <a:t>  if x&lt;=1 then </a:t>
            </a:r>
          </a:p>
          <a:p>
            <a:pPr>
              <a:buNone/>
            </a:pPr>
            <a:r>
              <a:rPr lang="en-US" dirty="0" smtClean="0"/>
              <a:t>    write('</a:t>
            </a:r>
            <a:r>
              <a:rPr lang="en-US" dirty="0" err="1" smtClean="0"/>
              <a:t>принадлежит</a:t>
            </a:r>
            <a:r>
              <a:rPr lang="en-US" dirty="0" smtClean="0"/>
              <a:t>') </a:t>
            </a:r>
          </a:p>
          <a:p>
            <a:pPr>
              <a:buNone/>
            </a:pPr>
            <a:r>
              <a:rPr lang="en-US" dirty="0" smtClean="0"/>
              <a:t>  else </a:t>
            </a:r>
          </a:p>
          <a:p>
            <a:pPr>
              <a:buNone/>
            </a:pPr>
            <a:r>
              <a:rPr lang="en-US" dirty="0" smtClean="0"/>
              <a:t>    if x&gt;=5 then </a:t>
            </a:r>
          </a:p>
          <a:p>
            <a:pPr>
              <a:buNone/>
            </a:pPr>
            <a:r>
              <a:rPr lang="en-US" dirty="0" smtClean="0"/>
              <a:t>      if x&lt;=9 then </a:t>
            </a:r>
          </a:p>
          <a:p>
            <a:pPr>
              <a:buNone/>
            </a:pPr>
            <a:r>
              <a:rPr lang="en-US" dirty="0" smtClean="0"/>
              <a:t>        write('</a:t>
            </a:r>
            <a:r>
              <a:rPr lang="en-US" dirty="0" err="1" smtClean="0"/>
              <a:t>принадлежит</a:t>
            </a:r>
            <a:r>
              <a:rPr lang="en-US" dirty="0" smtClean="0"/>
              <a:t>') </a:t>
            </a:r>
          </a:p>
          <a:p>
            <a:pPr>
              <a:buNone/>
            </a:pPr>
            <a:r>
              <a:rPr lang="en-US" dirty="0" smtClean="0"/>
              <a:t>      else </a:t>
            </a:r>
          </a:p>
          <a:p>
            <a:pPr>
              <a:buNone/>
            </a:pPr>
            <a:r>
              <a:rPr lang="en-US" dirty="0" smtClean="0"/>
              <a:t>        write('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принадлежит</a:t>
            </a:r>
            <a:r>
              <a:rPr lang="en-US" dirty="0" smtClean="0"/>
              <a:t>')</a:t>
            </a:r>
          </a:p>
          <a:p>
            <a:pPr>
              <a:buNone/>
            </a:pPr>
            <a:r>
              <a:rPr lang="en-US" dirty="0" smtClean="0"/>
              <a:t>    else </a:t>
            </a:r>
          </a:p>
          <a:p>
            <a:pPr>
              <a:buNone/>
            </a:pPr>
            <a:r>
              <a:rPr lang="en-US" dirty="0" smtClean="0"/>
              <a:t>      write('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принадлежит</a:t>
            </a:r>
            <a:r>
              <a:rPr lang="en-US" dirty="0" smtClean="0"/>
              <a:t>') </a:t>
            </a:r>
          </a:p>
          <a:p>
            <a:pPr>
              <a:buNone/>
            </a:pPr>
            <a:r>
              <a:rPr lang="en-US" dirty="0" smtClean="0"/>
              <a:t>else </a:t>
            </a:r>
          </a:p>
          <a:p>
            <a:pPr>
              <a:buNone/>
            </a:pPr>
            <a:r>
              <a:rPr lang="en-US" dirty="0" smtClean="0"/>
              <a:t>  write('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принадлежит</a:t>
            </a:r>
            <a:r>
              <a:rPr lang="en-US" dirty="0" smtClean="0"/>
              <a:t>')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2408" y="1988840"/>
            <a:ext cx="30640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8944"/>
            <a:ext cx="8229600" cy="773832"/>
          </a:xfrm>
        </p:spPr>
        <p:txBody>
          <a:bodyPr/>
          <a:lstStyle/>
          <a:p>
            <a:r>
              <a:rPr lang="ru-RU" dirty="0" smtClean="0"/>
              <a:t>Задание А3: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3068960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smtClean="0"/>
              <a:t>1)  ¬x1 ^ x2 ^ ¬x3 ^ x4 ^ x5 ^ ¬x6 ^ ¬</a:t>
            </a:r>
            <a:r>
              <a:rPr lang="en-US" sz="2000" dirty="0" smtClean="0"/>
              <a:t>x7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2)  ¬x1 v x2 v ¬x3 v x4 v ¬x5 v ¬x6 v x7 </a:t>
            </a:r>
          </a:p>
          <a:p>
            <a:pPr>
              <a:buNone/>
            </a:pPr>
            <a:r>
              <a:rPr lang="en-US" sz="2000" dirty="0" smtClean="0"/>
              <a:t>3)  x1 ^ ¬x2 ^ x3 ^ ¬x4 ^ x5 ^ x6 ^ ¬</a:t>
            </a:r>
            <a:r>
              <a:rPr lang="en-US" sz="2000" dirty="0" smtClean="0"/>
              <a:t>x7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4)  x1 v ¬x2 v x3 v ¬x4 v ¬x5 v x6 v ¬x7 </a:t>
            </a:r>
            <a:endParaRPr lang="ru-RU" sz="2000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4725144"/>
          <a:ext cx="8229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В2: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945736"/>
          </a:xfrm>
        </p:spPr>
        <p:txBody>
          <a:bodyPr/>
          <a:lstStyle/>
          <a:p>
            <a:r>
              <a:rPr lang="ru-RU" sz="2000" dirty="0" smtClean="0"/>
              <a:t>Ниже на четырёх языках записан алгоритм. Получив на вход число </a:t>
            </a:r>
            <a:r>
              <a:rPr lang="ru-RU" sz="2000" dirty="0" err="1" smtClean="0"/>
              <a:t>x</a:t>
            </a:r>
            <a:r>
              <a:rPr lang="ru-RU" sz="2000" dirty="0" smtClean="0"/>
              <a:t>, этот алгоритм печатает два числа: </a:t>
            </a:r>
            <a:r>
              <a:rPr lang="ru-RU" sz="2000" dirty="0" err="1" smtClean="0"/>
              <a:t>a</a:t>
            </a:r>
            <a:r>
              <a:rPr lang="ru-RU" sz="2000" dirty="0" smtClean="0"/>
              <a:t> и </a:t>
            </a:r>
            <a:r>
              <a:rPr lang="ru-RU" sz="2000" dirty="0" err="1" smtClean="0"/>
              <a:t>b</a:t>
            </a:r>
            <a:r>
              <a:rPr lang="ru-RU" sz="2000" dirty="0" smtClean="0"/>
              <a:t>.  Укажите наименьшее из таких чисел </a:t>
            </a:r>
            <a:r>
              <a:rPr lang="ru-RU" sz="2000" dirty="0" err="1" smtClean="0"/>
              <a:t>x</a:t>
            </a:r>
            <a:r>
              <a:rPr lang="ru-RU" sz="2000" dirty="0" smtClean="0"/>
              <a:t>, при вводе которых алгоритм печатает сначала 2, а потом 21. </a:t>
            </a:r>
          </a:p>
          <a:p>
            <a:endParaRPr lang="ru-RU" sz="2000" dirty="0" smtClean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36912"/>
            <a:ext cx="41338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71600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Ответ: ___________________________.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В2: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94573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Ниже на четырёх языках записан алгоритм. Получив на вход число </a:t>
            </a:r>
            <a:r>
              <a:rPr lang="ru-RU" sz="2000" dirty="0" err="1" smtClean="0"/>
              <a:t>x</a:t>
            </a:r>
            <a:r>
              <a:rPr lang="ru-RU" sz="2000" dirty="0" smtClean="0"/>
              <a:t>, этот алгоритм печатает два числа: </a:t>
            </a:r>
            <a:r>
              <a:rPr lang="ru-RU" sz="2000" dirty="0" err="1" smtClean="0"/>
              <a:t>a</a:t>
            </a:r>
            <a:r>
              <a:rPr lang="ru-RU" sz="2000" dirty="0" smtClean="0"/>
              <a:t> и </a:t>
            </a:r>
            <a:r>
              <a:rPr lang="ru-RU" sz="2000" dirty="0" err="1" smtClean="0"/>
              <a:t>b</a:t>
            </a:r>
            <a:r>
              <a:rPr lang="ru-RU" sz="2000" dirty="0" smtClean="0"/>
              <a:t>.  Укажите наименьшее из таких чисел </a:t>
            </a:r>
            <a:r>
              <a:rPr lang="ru-RU" sz="2000" dirty="0" err="1" smtClean="0"/>
              <a:t>x</a:t>
            </a:r>
            <a:r>
              <a:rPr lang="ru-RU" sz="2000" dirty="0" smtClean="0"/>
              <a:t>, при вводе которых алгоритм печатает сначала 2, а потом 21.</a:t>
            </a: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719529"/>
            <a:ext cx="3888432" cy="329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5061" y="607811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Ответ: ___________________________.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ru-RU" b="1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3960440" cy="4680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x, a, b: integer;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readln</a:t>
            </a:r>
            <a:r>
              <a:rPr lang="en-US" dirty="0" smtClean="0"/>
              <a:t> (x);</a:t>
            </a:r>
          </a:p>
          <a:p>
            <a:pPr>
              <a:buNone/>
            </a:pPr>
            <a:r>
              <a:rPr lang="en-US" dirty="0" smtClean="0"/>
              <a:t>  a:=0;   b:=1;</a:t>
            </a:r>
          </a:p>
          <a:p>
            <a:pPr>
              <a:buNone/>
            </a:pPr>
            <a:r>
              <a:rPr lang="en-US" dirty="0" smtClean="0"/>
              <a:t>  while x&gt;0  do</a:t>
            </a:r>
          </a:p>
          <a:p>
            <a:pPr>
              <a:buNone/>
            </a:pPr>
            <a:r>
              <a:rPr lang="en-US" dirty="0" smtClean="0"/>
              <a:t>     begin</a:t>
            </a:r>
          </a:p>
          <a:p>
            <a:pPr>
              <a:buNone/>
            </a:pPr>
            <a:r>
              <a:rPr lang="en-US" dirty="0" smtClean="0"/>
              <a:t>         a:=a+1;</a:t>
            </a:r>
          </a:p>
          <a:p>
            <a:pPr>
              <a:buNone/>
            </a:pPr>
            <a:r>
              <a:rPr lang="en-US" dirty="0" smtClean="0"/>
              <a:t>         b:=b*(x mod 10);</a:t>
            </a:r>
          </a:p>
          <a:p>
            <a:pPr>
              <a:buNone/>
            </a:pPr>
            <a:r>
              <a:rPr lang="en-US" dirty="0" smtClean="0"/>
              <a:t>         x:= x div 10;</a:t>
            </a:r>
          </a:p>
          <a:p>
            <a:pPr>
              <a:buNone/>
            </a:pPr>
            <a:r>
              <a:rPr lang="en-US" dirty="0" smtClean="0"/>
              <a:t>     end;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writeln</a:t>
            </a:r>
            <a:r>
              <a:rPr lang="en-US" dirty="0" smtClean="0"/>
              <a:t>(a);   write(b);</a:t>
            </a:r>
          </a:p>
          <a:p>
            <a:pPr>
              <a:buNone/>
            </a:pPr>
            <a:r>
              <a:rPr lang="en-US" dirty="0" smtClean="0"/>
              <a:t>End.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1690930"/>
            <a:ext cx="42484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/>
              <a:t>В </a:t>
            </a:r>
            <a:r>
              <a:rPr lang="ru-RU" sz="2400" dirty="0" smtClean="0"/>
              <a:t>программе отражена работа цикла </a:t>
            </a:r>
            <a:r>
              <a:rPr lang="ru-RU" sz="2400" dirty="0" err="1" smtClean="0"/>
              <a:t>while</a:t>
            </a:r>
            <a:r>
              <a:rPr lang="ru-RU" sz="2400" dirty="0" smtClean="0"/>
              <a:t> ("пока"). </a:t>
            </a:r>
            <a:endParaRPr lang="ru-RU" sz="2400" dirty="0" smtClean="0"/>
          </a:p>
          <a:p>
            <a:pPr indent="457200"/>
            <a:r>
              <a:rPr lang="ru-RU" sz="2400" dirty="0" smtClean="0"/>
              <a:t>Вводится </a:t>
            </a:r>
            <a:r>
              <a:rPr lang="ru-RU" sz="2400" dirty="0" smtClean="0"/>
              <a:t>произвольное число </a:t>
            </a:r>
            <a:r>
              <a:rPr lang="ru-RU" sz="2400" i="1" dirty="0" err="1" smtClean="0"/>
              <a:t>x</a:t>
            </a:r>
            <a:r>
              <a:rPr lang="ru-RU" sz="2400" dirty="0" smtClean="0"/>
              <a:t>, затем мы анализируем цифры, входящие в это число. При каждом шаге  цикла мы делим  </a:t>
            </a:r>
            <a:r>
              <a:rPr lang="ru-RU" sz="2400" i="1" dirty="0" err="1" smtClean="0"/>
              <a:t>x</a:t>
            </a:r>
            <a:r>
              <a:rPr lang="ru-RU" sz="2400" dirty="0" smtClean="0"/>
              <a:t> на </a:t>
            </a:r>
            <a:r>
              <a:rPr lang="ru-RU" sz="2400" dirty="0" smtClean="0"/>
              <a:t>10.</a:t>
            </a:r>
          </a:p>
          <a:p>
            <a:pPr indent="457200"/>
            <a:r>
              <a:rPr lang="ru-RU" sz="2400" dirty="0" smtClean="0"/>
              <a:t>В переменную </a:t>
            </a:r>
            <a:r>
              <a:rPr lang="en-US" sz="2400" dirty="0" smtClean="0"/>
              <a:t>b </a:t>
            </a:r>
            <a:r>
              <a:rPr lang="ru-RU" sz="2400" dirty="0" smtClean="0"/>
              <a:t>записываем младший разряд, в переменной </a:t>
            </a:r>
            <a:r>
              <a:rPr lang="en-US" sz="2400" dirty="0" smtClean="0"/>
              <a:t>x </a:t>
            </a:r>
            <a:r>
              <a:rPr lang="ru-RU" sz="2400" dirty="0" smtClean="0"/>
              <a:t> избавляемся от старшего разряда.</a:t>
            </a:r>
            <a:r>
              <a:rPr lang="ru-RU" sz="2400" dirty="0" smtClean="0"/>
              <a:t> 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820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Например: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sz="3600" dirty="0" smtClean="0"/>
              <a:t>(цикл выполняется первый раз)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628801"/>
            <a:ext cx="3614936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x, a, b: integer;</a:t>
            </a:r>
          </a:p>
          <a:p>
            <a:pPr>
              <a:buNone/>
            </a:pPr>
            <a:r>
              <a:rPr lang="en-US" sz="2400" dirty="0" smtClean="0"/>
              <a:t>Begin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readln</a:t>
            </a:r>
            <a:r>
              <a:rPr lang="en-US" sz="2400" dirty="0" smtClean="0"/>
              <a:t> (x);</a:t>
            </a:r>
            <a:r>
              <a:rPr lang="ru-RU" sz="2400" dirty="0" smtClean="0"/>
              <a:t>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a:=0;   b:=1;</a:t>
            </a:r>
          </a:p>
          <a:p>
            <a:pPr>
              <a:buNone/>
            </a:pPr>
            <a:r>
              <a:rPr lang="en-US" sz="2400" dirty="0" smtClean="0"/>
              <a:t>  while x&gt;0  do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begin</a:t>
            </a:r>
          </a:p>
          <a:p>
            <a:pPr>
              <a:buNone/>
            </a:pPr>
            <a:r>
              <a:rPr lang="en-US" sz="2400" dirty="0" smtClean="0"/>
              <a:t>         a:=a+1;</a:t>
            </a:r>
            <a:r>
              <a:rPr lang="ru-RU" sz="2400" dirty="0" smtClean="0"/>
              <a:t>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    b:=b*(x mod 10);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    x:= x div 10;</a:t>
            </a:r>
          </a:p>
          <a:p>
            <a:pPr>
              <a:buNone/>
            </a:pPr>
            <a:r>
              <a:rPr lang="en-US" sz="2400" dirty="0" smtClean="0"/>
              <a:t>     end;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(a);   write(b);</a:t>
            </a:r>
          </a:p>
          <a:p>
            <a:pPr>
              <a:buNone/>
            </a:pPr>
            <a:r>
              <a:rPr lang="en-US" sz="2400" dirty="0" smtClean="0"/>
              <a:t>End.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8" name="Содержимое 4"/>
          <p:cNvSpPr>
            <a:spLocks noGrp="1"/>
          </p:cNvSpPr>
          <p:nvPr>
            <p:ph sz="quarter" idx="2"/>
          </p:nvPr>
        </p:nvSpPr>
        <p:spPr>
          <a:xfrm>
            <a:off x="5364088" y="1892081"/>
            <a:ext cx="4407024" cy="496591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483768" y="2564904"/>
            <a:ext cx="151216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234888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ru-RU" sz="2400" dirty="0" smtClean="0">
                <a:solidFill>
                  <a:srgbClr val="FF0000"/>
                </a:solidFill>
              </a:rPr>
              <a:t>пусть х=27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2" y="299695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ru-RU" sz="2400" dirty="0" smtClean="0">
                <a:solidFill>
                  <a:srgbClr val="FF0000"/>
                </a:solidFill>
              </a:rPr>
              <a:t> да 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627784" y="3284984"/>
            <a:ext cx="151216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987824" y="4797152"/>
            <a:ext cx="1224136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635896" y="4437112"/>
            <a:ext cx="57606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699792" y="4077072"/>
            <a:ext cx="151216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39952" y="3831431"/>
            <a:ext cx="114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{a=1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4221088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{b= 1*(2</a:t>
            </a:r>
            <a:r>
              <a:rPr lang="ru-RU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FF0000"/>
                </a:solidFill>
              </a:rPr>
              <a:t> mod 10),  b=</a:t>
            </a:r>
            <a:r>
              <a:rPr lang="ru-RU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4551511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en-US" sz="2400" dirty="0" smtClean="0">
                <a:solidFill>
                  <a:srgbClr val="FF0000"/>
                </a:solidFill>
              </a:rPr>
              <a:t>= 2</a:t>
            </a:r>
            <a:r>
              <a:rPr lang="ru-RU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FF0000"/>
                </a:solidFill>
              </a:rPr>
              <a:t> div 10,  x=2}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9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628801"/>
            <a:ext cx="3614936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x, a, b: integer;</a:t>
            </a:r>
          </a:p>
          <a:p>
            <a:pPr>
              <a:buNone/>
            </a:pPr>
            <a:r>
              <a:rPr lang="en-US" sz="2400" dirty="0" smtClean="0"/>
              <a:t>Begin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readln</a:t>
            </a:r>
            <a:r>
              <a:rPr lang="en-US" sz="2400" dirty="0" smtClean="0"/>
              <a:t> (x);</a:t>
            </a:r>
            <a:r>
              <a:rPr lang="ru-RU" sz="2400" dirty="0" smtClean="0"/>
              <a:t>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a:=0;   b:=1;</a:t>
            </a:r>
          </a:p>
          <a:p>
            <a:pPr>
              <a:buNone/>
            </a:pPr>
            <a:r>
              <a:rPr lang="en-US" sz="2400" dirty="0" smtClean="0"/>
              <a:t>  while x&gt;0  do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begin</a:t>
            </a:r>
          </a:p>
          <a:p>
            <a:pPr>
              <a:buNone/>
            </a:pPr>
            <a:r>
              <a:rPr lang="en-US" sz="2400" dirty="0" smtClean="0"/>
              <a:t>         a:=a+1;</a:t>
            </a:r>
            <a:r>
              <a:rPr lang="ru-RU" sz="2400" dirty="0" smtClean="0"/>
              <a:t>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    b:=b*(x mod 10);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         x:= x div 10;</a:t>
            </a:r>
          </a:p>
          <a:p>
            <a:pPr>
              <a:buNone/>
            </a:pPr>
            <a:r>
              <a:rPr lang="en-US" sz="2400" dirty="0" smtClean="0"/>
              <a:t>     end;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(a);   write(b);</a:t>
            </a:r>
          </a:p>
          <a:p>
            <a:pPr>
              <a:buNone/>
            </a:pPr>
            <a:r>
              <a:rPr lang="en-US" sz="2400" dirty="0" smtClean="0"/>
              <a:t>End.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8" name="Содержимое 4"/>
          <p:cNvSpPr>
            <a:spLocks noGrp="1"/>
          </p:cNvSpPr>
          <p:nvPr>
            <p:ph sz="quarter" idx="2"/>
          </p:nvPr>
        </p:nvSpPr>
        <p:spPr>
          <a:xfrm>
            <a:off x="5364088" y="1892081"/>
            <a:ext cx="4407024" cy="496591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2" y="299695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ru-RU" sz="2400" dirty="0" smtClean="0">
                <a:solidFill>
                  <a:srgbClr val="FF0000"/>
                </a:solidFill>
              </a:rPr>
              <a:t> 2&gt;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ru-RU" sz="2400" dirty="0" smtClean="0">
                <a:solidFill>
                  <a:srgbClr val="FF0000"/>
                </a:solidFill>
              </a:rPr>
              <a:t>да 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627784" y="3284984"/>
            <a:ext cx="151216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987824" y="4797152"/>
            <a:ext cx="1224136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635896" y="4437112"/>
            <a:ext cx="57606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699792" y="4077072"/>
            <a:ext cx="151216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39952" y="3831431"/>
            <a:ext cx="114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{a=2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4221088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{b= </a:t>
            </a:r>
            <a:r>
              <a:rPr lang="ru-RU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FF0000"/>
                </a:solidFill>
              </a:rPr>
              <a:t>*(2 mod 10),  b=</a:t>
            </a:r>
            <a:r>
              <a:rPr lang="ru-RU" sz="2400" dirty="0" smtClean="0">
                <a:solidFill>
                  <a:srgbClr val="FF0000"/>
                </a:solidFill>
              </a:rPr>
              <a:t>14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4551511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en-US" sz="2400" dirty="0" smtClean="0">
                <a:solidFill>
                  <a:srgbClr val="FF0000"/>
                </a:solidFill>
              </a:rPr>
              <a:t>= 2 div 10,  x=0}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81000" y="476672"/>
            <a:ext cx="8382000" cy="1008112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Например: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(цикл выполняется второй раз)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3635896" y="5517232"/>
            <a:ext cx="576064" cy="2961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139952" y="5301208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{a= 2      b=</a:t>
            </a:r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4}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2" grpId="0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456</TotalTime>
  <Words>1854</Words>
  <Application>Microsoft Office PowerPoint</Application>
  <PresentationFormat>Экран (4:3)</PresentationFormat>
  <Paragraphs>454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Городская</vt:lpstr>
      <vt:lpstr>Разбор задач ЕГЭ 2013  (А3, В8 и С1)</vt:lpstr>
      <vt:lpstr>Задание А3:</vt:lpstr>
      <vt:lpstr>Задание А3:</vt:lpstr>
      <vt:lpstr>Задание А3:</vt:lpstr>
      <vt:lpstr>Задание В2:</vt:lpstr>
      <vt:lpstr>Задание В2:</vt:lpstr>
      <vt:lpstr>Решение:</vt:lpstr>
      <vt:lpstr>Например:  (цикл выполняется первый раз)</vt:lpstr>
      <vt:lpstr>Слайд 9</vt:lpstr>
      <vt:lpstr>Слайд 10</vt:lpstr>
      <vt:lpstr>Слайд 11</vt:lpstr>
      <vt:lpstr>Слайд 12</vt:lpstr>
      <vt:lpstr>Слайд 13</vt:lpstr>
      <vt:lpstr>Задание С1:</vt:lpstr>
      <vt:lpstr>Задание С1:</vt:lpstr>
      <vt:lpstr>1.  Перерисуйте  и  заполните  таблицу,  которая  показывает,  как  работает программа при аргументах, принадлежащих различным областям (A, B, C, D  и E). Границы (точки –3, 1, 5 и 9) принадлежат заштрихованным областям (B и D соответственно).</vt:lpstr>
      <vt:lpstr>Слайд 17</vt:lpstr>
      <vt:lpstr>Слайд 18</vt:lpstr>
      <vt:lpstr>Разбор задачи:</vt:lpstr>
      <vt:lpstr>Возьмём число из области «А» (например -4)</vt:lpstr>
      <vt:lpstr>Заполни таблицу:</vt:lpstr>
      <vt:lpstr>Возьмём число из области «В» (например -2)</vt:lpstr>
      <vt:lpstr>Заполни таблицу:</vt:lpstr>
      <vt:lpstr>Возьмём число из области «С» (например 2)</vt:lpstr>
      <vt:lpstr>Заполни таблицу:</vt:lpstr>
      <vt:lpstr>Возьмём число из области «D» (например 8)</vt:lpstr>
      <vt:lpstr>Заполни таблицу:</vt:lpstr>
      <vt:lpstr>Возьмём число из области «E» (например 10)</vt:lpstr>
      <vt:lpstr>Слайд 29</vt:lpstr>
      <vt:lpstr>2. Исключить случаи неправильной работы программы:</vt:lpstr>
      <vt:lpstr>2. Исключить случаи неправильной работы программы:</vt:lpstr>
      <vt:lpstr>Вариант №2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учитель</cp:lastModifiedBy>
  <cp:revision>52</cp:revision>
  <dcterms:created xsi:type="dcterms:W3CDTF">2013-04-21T12:30:57Z</dcterms:created>
  <dcterms:modified xsi:type="dcterms:W3CDTF">2013-04-22T04:42:18Z</dcterms:modified>
</cp:coreProperties>
</file>